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70"/>
  </p:notesMasterIdLst>
  <p:handoutMasterIdLst>
    <p:handoutMasterId r:id="rId71"/>
  </p:handoutMasterIdLst>
  <p:sldIdLst>
    <p:sldId id="256" r:id="rId3"/>
    <p:sldId id="257" r:id="rId4"/>
    <p:sldId id="270" r:id="rId5"/>
    <p:sldId id="271" r:id="rId6"/>
    <p:sldId id="272" r:id="rId7"/>
    <p:sldId id="273" r:id="rId8"/>
    <p:sldId id="274" r:id="rId9"/>
    <p:sldId id="275" r:id="rId10"/>
    <p:sldId id="276" r:id="rId11"/>
    <p:sldId id="329" r:id="rId12"/>
    <p:sldId id="330" r:id="rId13"/>
    <p:sldId id="331" r:id="rId14"/>
    <p:sldId id="332" r:id="rId15"/>
    <p:sldId id="333" r:id="rId16"/>
    <p:sldId id="334"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2" r:id="rId41"/>
    <p:sldId id="303" r:id="rId42"/>
    <p:sldId id="304" r:id="rId43"/>
    <p:sldId id="305" r:id="rId44"/>
    <p:sldId id="306" r:id="rId45"/>
    <p:sldId id="307" r:id="rId46"/>
    <p:sldId id="300" r:id="rId47"/>
    <p:sldId id="308" r:id="rId48"/>
    <p:sldId id="309" r:id="rId49"/>
    <p:sldId id="301" r:id="rId50"/>
    <p:sldId id="310" r:id="rId51"/>
    <p:sldId id="311" r:id="rId52"/>
    <p:sldId id="312" r:id="rId53"/>
    <p:sldId id="313" r:id="rId54"/>
    <p:sldId id="315" r:id="rId55"/>
    <p:sldId id="314"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Lst>
  <p:sldSz cx="12188825"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274" autoAdjust="0"/>
  </p:normalViewPr>
  <p:slideViewPr>
    <p:cSldViewPr>
      <p:cViewPr varScale="1">
        <p:scale>
          <a:sx n="116" d="100"/>
          <a:sy n="116" d="100"/>
        </p:scale>
        <p:origin x="390" y="108"/>
      </p:cViewPr>
      <p:guideLst>
        <p:guide pos="3839"/>
        <p:guide orient="horz" pos="2160"/>
      </p:guideLst>
    </p:cSldViewPr>
  </p:slideViewPr>
  <p:notesTextViewPr>
    <p:cViewPr>
      <p:scale>
        <a:sx n="3" d="2"/>
        <a:sy n="3" d="2"/>
      </p:scale>
      <p:origin x="0" y="0"/>
    </p:cViewPr>
  </p:notesTextViewPr>
  <p:notesViewPr>
    <p:cSldViewPr showGuides="1">
      <p:cViewPr varScale="1">
        <p:scale>
          <a:sx n="63" d="100"/>
          <a:sy n="63" d="100"/>
        </p:scale>
        <p:origin x="1986" y="10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4AA43A-3F76-4A13-9CD6-36134EB429E3}" type="datetimeFigureOut">
              <a:rPr lang="en-US"/>
              <a:t>6/15/2015</a:t>
            </a:fld>
            <a:endParaRPr/>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F674A4F-2B7A-4ECB-A400-260B2FFC03C1}" type="datetimeFigureOut">
              <a:rPr lang="en-US"/>
              <a:t>6/15/2015</a:t>
            </a:fld>
            <a:endParaRPr/>
          </a:p>
        </p:txBody>
      </p:sp>
      <p:sp>
        <p:nvSpPr>
          <p:cNvPr id="4" name="Slide Image Placeholder 3"/>
          <p:cNvSpPr>
            <a:spLocks noGrp="1" noRot="1" noChangeAspect="1"/>
          </p:cNvSpPr>
          <p:nvPr>
            <p:ph type="sldImg" idx="2"/>
          </p:nvPr>
        </p:nvSpPr>
        <p:spPr>
          <a:xfrm>
            <a:off x="376238" y="698500"/>
            <a:ext cx="6202362" cy="3490913"/>
          </a:xfrm>
          <a:prstGeom prst="rect">
            <a:avLst/>
          </a:prstGeom>
          <a:noFill/>
          <a:ln w="12700">
            <a:solidFill>
              <a:prstClr val="black"/>
            </a:solidFill>
          </a:ln>
        </p:spPr>
        <p:txBody>
          <a:bodyPr vert="horz" lIns="92930" tIns="46465" rIns="92930" bIns="46465" rtlCol="0" anchor="ctr"/>
          <a:lstStyle/>
          <a:p>
            <a:endParaRPr/>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6/15/2015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6/15/2015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6/15/2015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6/15/2015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6/15/2015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6/15/2015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6/15/2015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6/15/2015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6/15/2015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6/15/2015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6/15/2015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sfa.org/" TargetMode="External"/><Relationship Id="rId2" Type="http://schemas.openxmlformats.org/officeDocument/2006/relationships/hyperlink" Target="http://www.psob.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sob.gov/" TargetMode="External"/><Relationship Id="rId2" Type="http://schemas.openxmlformats.org/officeDocument/2006/relationships/hyperlink" Target="http://www.psob.gov/files/PSOB_F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psob.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psob.gov/default.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lopfi-prb.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arml.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johnnyreep97@gmail.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arcf.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mailto:presidentlocal2765@Hotmail.com" TargetMode="External"/><Relationship Id="rId3" Type="http://schemas.openxmlformats.org/officeDocument/2006/relationships/hyperlink" Target="mailto:johnnyreep97@gmail.com" TargetMode="External"/><Relationship Id="rId7" Type="http://schemas.openxmlformats.org/officeDocument/2006/relationships/hyperlink" Target="mailto:pauh20@yahoo.com" TargetMode="External"/><Relationship Id="rId2" Type="http://schemas.openxmlformats.org/officeDocument/2006/relationships/hyperlink" Target="mailto:shanerdallas@gmail.com" TargetMode="External"/><Relationship Id="rId1" Type="http://schemas.openxmlformats.org/officeDocument/2006/relationships/slideLayout" Target="../slideLayouts/slideLayout2.xml"/><Relationship Id="rId6" Type="http://schemas.openxmlformats.org/officeDocument/2006/relationships/hyperlink" Target="mailto:jimgates@suddenlink.net" TargetMode="External"/><Relationship Id="rId11" Type="http://schemas.openxmlformats.org/officeDocument/2006/relationships/hyperlink" Target="mailto:rrfd2@yahoo.com" TargetMode="External"/><Relationship Id="rId5" Type="http://schemas.openxmlformats.org/officeDocument/2006/relationships/hyperlink" Target="mailto:rustymcclain2001@yahoo.com" TargetMode="External"/><Relationship Id="rId10" Type="http://schemas.openxmlformats.org/officeDocument/2006/relationships/hyperlink" Target="mailto:lj.brewer@att.net" TargetMode="External"/><Relationship Id="rId4" Type="http://schemas.openxmlformats.org/officeDocument/2006/relationships/hyperlink" Target="mailto:kmiller@Jonesboro.org" TargetMode="External"/><Relationship Id="rId9" Type="http://schemas.openxmlformats.org/officeDocument/2006/relationships/hyperlink" Target="mailto:jerry.kilcrease@Arkansas.gov"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219200"/>
            <a:ext cx="9144000" cy="1676400"/>
          </a:xfrm>
        </p:spPr>
        <p:txBody>
          <a:bodyPr/>
          <a:lstStyle/>
          <a:p>
            <a:pPr algn="ctr"/>
            <a:r>
              <a:rPr lang="en-US" dirty="0" smtClean="0"/>
              <a:t>ARKANSAS FALLEN FIREFIGHTERS’ MEMORIAL</a:t>
            </a:r>
            <a:endParaRPr lang="en-US" dirty="0"/>
          </a:p>
        </p:txBody>
      </p:sp>
      <p:sp>
        <p:nvSpPr>
          <p:cNvPr id="3" name="Subtitle 2"/>
          <p:cNvSpPr>
            <a:spLocks noGrp="1"/>
          </p:cNvSpPr>
          <p:nvPr>
            <p:ph type="subTitle" idx="1"/>
          </p:nvPr>
        </p:nvSpPr>
        <p:spPr>
          <a:xfrm>
            <a:off x="1522413" y="5029200"/>
            <a:ext cx="9143999" cy="1143000"/>
          </a:xfrm>
        </p:spPr>
        <p:txBody>
          <a:bodyPr>
            <a:noAutofit/>
          </a:bodyPr>
          <a:lstStyle/>
          <a:p>
            <a:pPr algn="ctr"/>
            <a:r>
              <a:rPr lang="en-US" sz="2800" dirty="0" smtClean="0"/>
              <a:t>Johnny </a:t>
            </a:r>
            <a:r>
              <a:rPr lang="en-US" sz="2800" dirty="0" err="1" smtClean="0"/>
              <a:t>Reep</a:t>
            </a:r>
            <a:r>
              <a:rPr lang="en-US" sz="2800" dirty="0" smtClean="0"/>
              <a:t>, Past Board Chairman</a:t>
            </a:r>
          </a:p>
          <a:p>
            <a:pPr algn="ctr"/>
            <a:r>
              <a:rPr lang="en-US" sz="2800" dirty="0" smtClean="0"/>
              <a:t>Shane R. Dallas, Current Board Chairman</a:t>
            </a:r>
            <a:endParaRPr lang="en-US" sz="2800" dirty="0"/>
          </a:p>
        </p:txBody>
      </p:sp>
      <p:sp>
        <p:nvSpPr>
          <p:cNvPr id="5" name="TextBox 4"/>
          <p:cNvSpPr txBox="1"/>
          <p:nvPr/>
        </p:nvSpPr>
        <p:spPr>
          <a:xfrm>
            <a:off x="1217612" y="3124200"/>
            <a:ext cx="9448800" cy="1200329"/>
          </a:xfrm>
          <a:prstGeom prst="rect">
            <a:avLst/>
          </a:prstGeom>
          <a:noFill/>
        </p:spPr>
        <p:txBody>
          <a:bodyPr wrap="square" rtlCol="0">
            <a:spAutoFit/>
          </a:bodyPr>
          <a:lstStyle/>
          <a:p>
            <a:pPr algn="ctr"/>
            <a:r>
              <a:rPr lang="en-US" sz="2400" dirty="0"/>
              <a:t>Line Of Duty Death (LODD) &amp; non-Line Of Duty Death:  </a:t>
            </a:r>
            <a:endParaRPr lang="en-US" sz="2400" dirty="0" smtClean="0"/>
          </a:p>
          <a:p>
            <a:pPr algn="ctr"/>
            <a:r>
              <a:rPr lang="en-US" sz="2400" dirty="0" smtClean="0"/>
              <a:t>A </a:t>
            </a:r>
            <a:r>
              <a:rPr lang="en-US" sz="2400" dirty="0"/>
              <a:t>Guide Of What To Do BEFORE It Occurs For </a:t>
            </a:r>
            <a:endParaRPr lang="en-US" sz="2400" dirty="0" smtClean="0"/>
          </a:p>
          <a:p>
            <a:pPr algn="ctr"/>
            <a:r>
              <a:rPr lang="en-US" sz="2400" dirty="0" smtClean="0"/>
              <a:t>Fire Chief, Firefighter </a:t>
            </a:r>
            <a:r>
              <a:rPr lang="en-US" sz="2400" dirty="0"/>
              <a:t>&amp; Fire </a:t>
            </a:r>
            <a:r>
              <a:rPr lang="en-US" sz="2400" dirty="0" smtClean="0"/>
              <a:t>Spouse.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2" y="152400"/>
            <a:ext cx="2008487" cy="1977023"/>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527" y="129746"/>
            <a:ext cx="2008487" cy="197702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DESIGNATION FORM</a:t>
            </a:r>
            <a:endParaRPr lang="en-US" dirty="0"/>
          </a:p>
        </p:txBody>
      </p:sp>
      <p:pic>
        <p:nvPicPr>
          <p:cNvPr id="11" name="Content Placeholder 10" descr="Employee Emergency Contact Information Form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494" t="7142" r="32467" b="5357"/>
          <a:stretch/>
        </p:blipFill>
        <p:spPr>
          <a:xfrm>
            <a:off x="4189413" y="1604320"/>
            <a:ext cx="3909526" cy="5177480"/>
          </a:xfrm>
        </p:spPr>
      </p:pic>
    </p:spTree>
    <p:extLst>
      <p:ext uri="{BB962C8B-B14F-4D97-AF65-F5344CB8AC3E}">
        <p14:creationId xmlns:p14="http://schemas.microsoft.com/office/powerpoint/2010/main" val="3172077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EMERGENCY CONTACT FORM</a:t>
            </a:r>
            <a:endParaRPr lang="en-US" dirty="0"/>
          </a:p>
        </p:txBody>
      </p:sp>
      <p:pic>
        <p:nvPicPr>
          <p:cNvPr id="4" name="Content Placeholder 3" descr="Employee Emergency Contact Information Form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494" t="10715" r="32467" b="3571"/>
          <a:stretch/>
        </p:blipFill>
        <p:spPr>
          <a:xfrm>
            <a:off x="4113212" y="1670222"/>
            <a:ext cx="3810000" cy="4942702"/>
          </a:xfrm>
        </p:spPr>
      </p:pic>
    </p:spTree>
    <p:extLst>
      <p:ext uri="{BB962C8B-B14F-4D97-AF65-F5344CB8AC3E}">
        <p14:creationId xmlns:p14="http://schemas.microsoft.com/office/powerpoint/2010/main" val="1295850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EMERGENCY CONTACT FORM</a:t>
            </a:r>
            <a:endParaRPr lang="en-US" dirty="0"/>
          </a:p>
        </p:txBody>
      </p:sp>
      <p:pic>
        <p:nvPicPr>
          <p:cNvPr id="5" name="Content Placeholder 4" descr="Employee Emergency Contact Information Form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494" t="7143" r="32468" b="7143"/>
          <a:stretch/>
        </p:blipFill>
        <p:spPr>
          <a:xfrm>
            <a:off x="4189412" y="1616677"/>
            <a:ext cx="3922713" cy="5088923"/>
          </a:xfrm>
        </p:spPr>
      </p:pic>
    </p:spTree>
    <p:extLst>
      <p:ext uri="{BB962C8B-B14F-4D97-AF65-F5344CB8AC3E}">
        <p14:creationId xmlns:p14="http://schemas.microsoft.com/office/powerpoint/2010/main" val="445294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EMERGENCY CONTACT FORM</a:t>
            </a:r>
            <a:endParaRPr lang="en-US" dirty="0"/>
          </a:p>
        </p:txBody>
      </p:sp>
      <p:pic>
        <p:nvPicPr>
          <p:cNvPr id="4" name="Content Placeholder 3" descr="Employee Emergency Contact Information Form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494" t="5356" r="32468" b="8929"/>
          <a:stretch/>
        </p:blipFill>
        <p:spPr>
          <a:xfrm>
            <a:off x="4265613" y="1639331"/>
            <a:ext cx="3905250" cy="5066269"/>
          </a:xfrm>
        </p:spPr>
      </p:pic>
    </p:spTree>
    <p:extLst>
      <p:ext uri="{BB962C8B-B14F-4D97-AF65-F5344CB8AC3E}">
        <p14:creationId xmlns:p14="http://schemas.microsoft.com/office/powerpoint/2010/main" val="459197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EMERGENCY CONTACT FORM</a:t>
            </a:r>
            <a:endParaRPr lang="en-US" dirty="0"/>
          </a:p>
        </p:txBody>
      </p:sp>
      <p:pic>
        <p:nvPicPr>
          <p:cNvPr id="5" name="Content Placeholder 4" descr="Employee Emergency Contact Information Form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494" t="8929" r="32468" b="5356"/>
          <a:stretch/>
        </p:blipFill>
        <p:spPr>
          <a:xfrm>
            <a:off x="4176711" y="1676400"/>
            <a:ext cx="3876676" cy="5029200"/>
          </a:xfrm>
        </p:spPr>
      </p:pic>
    </p:spTree>
    <p:extLst>
      <p:ext uri="{BB962C8B-B14F-4D97-AF65-F5344CB8AC3E}">
        <p14:creationId xmlns:p14="http://schemas.microsoft.com/office/powerpoint/2010/main" val="2660795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EMERGENCY CONTACT FORM</a:t>
            </a:r>
            <a:endParaRPr lang="en-US" dirty="0"/>
          </a:p>
        </p:txBody>
      </p:sp>
      <p:pic>
        <p:nvPicPr>
          <p:cNvPr id="4" name="Content Placeholder 3" descr="Employee Emergency Contact Information Form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494" t="7142" r="32468" b="5357"/>
          <a:stretch/>
        </p:blipFill>
        <p:spPr>
          <a:xfrm>
            <a:off x="4265613" y="1705234"/>
            <a:ext cx="3775788" cy="5000366"/>
          </a:xfrm>
        </p:spPr>
      </p:pic>
    </p:spTree>
    <p:extLst>
      <p:ext uri="{BB962C8B-B14F-4D97-AF65-F5344CB8AC3E}">
        <p14:creationId xmlns:p14="http://schemas.microsoft.com/office/powerpoint/2010/main" val="3951269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lstStyle/>
          <a:p>
            <a:pPr marL="0" indent="0">
              <a:buNone/>
            </a:pPr>
            <a:r>
              <a:rPr lang="en-US" dirty="0" smtClean="0"/>
              <a:t>Planning Considerations For A Line-Of-Duty Death</a:t>
            </a:r>
          </a:p>
          <a:p>
            <a:r>
              <a:rPr lang="en-US" dirty="0" smtClean="0"/>
              <a:t>Establishing a Family Support Team</a:t>
            </a:r>
          </a:p>
          <a:p>
            <a:pPr lvl="1"/>
            <a:r>
              <a:rPr lang="en-US" dirty="0" smtClean="0"/>
              <a:t>Responsible for necessary functions before, during and after the funeral</a:t>
            </a:r>
          </a:p>
          <a:p>
            <a:pPr lvl="1"/>
            <a:r>
              <a:rPr lang="en-US" dirty="0" smtClean="0"/>
              <a:t>Liaison between the team and the chief</a:t>
            </a:r>
          </a:p>
          <a:p>
            <a:pPr lvl="1"/>
            <a:r>
              <a:rPr lang="en-US" dirty="0" smtClean="0"/>
              <a:t>Benefits coordination with the family; one member handle contact with family</a:t>
            </a:r>
          </a:p>
          <a:p>
            <a:pPr lvl="1"/>
            <a:r>
              <a:rPr lang="en-US" dirty="0" smtClean="0"/>
              <a:t>Media coordination; provide info about the event, handle coverage of funeral and provide privacy to the family</a:t>
            </a:r>
          </a:p>
          <a:p>
            <a:pPr lvl="1"/>
            <a:r>
              <a:rPr lang="en-US" dirty="0" smtClean="0"/>
              <a:t>Funeral or memorial service coordination, including services and burial arrangements, traffic, honor guard, pipes &amp; drums, etc.</a:t>
            </a:r>
          </a:p>
          <a:p>
            <a:pPr lvl="1"/>
            <a:r>
              <a:rPr lang="en-US" dirty="0" smtClean="0"/>
              <a:t>Family liaison to provide personal support for the immediate family</a:t>
            </a:r>
            <a:endParaRPr lang="en-US" dirty="0"/>
          </a:p>
        </p:txBody>
      </p:sp>
    </p:spTree>
    <p:extLst>
      <p:ext uri="{BB962C8B-B14F-4D97-AF65-F5344CB8AC3E}">
        <p14:creationId xmlns:p14="http://schemas.microsoft.com/office/powerpoint/2010/main" val="256950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Notifying Survivors</a:t>
            </a:r>
          </a:p>
          <a:p>
            <a:pPr lvl="1"/>
            <a:r>
              <a:rPr lang="en-US" dirty="0" smtClean="0"/>
              <a:t>Getting all department members to provide emergency contact information and updating the information annually, and signed by member and a witness.</a:t>
            </a:r>
          </a:p>
          <a:p>
            <a:pPr lvl="1"/>
            <a:r>
              <a:rPr lang="en-US" dirty="0" smtClean="0"/>
              <a:t>Designating a senior department personnel and back-ups for making notification.</a:t>
            </a:r>
          </a:p>
          <a:p>
            <a:pPr lvl="1"/>
            <a:r>
              <a:rPr lang="en-US" dirty="0" smtClean="0"/>
              <a:t>Notifying immediate family members in person before release of any information to anyone else.</a:t>
            </a:r>
          </a:p>
          <a:p>
            <a:pPr lvl="1"/>
            <a:r>
              <a:rPr lang="en-US" dirty="0" smtClean="0"/>
              <a:t>Having two members of the department make the notification.  Don’t hold up notification if the designated department members are not readily available.</a:t>
            </a:r>
          </a:p>
          <a:p>
            <a:pPr lvl="1"/>
            <a:r>
              <a:rPr lang="en-US" dirty="0" smtClean="0"/>
              <a:t>If needed, drive family members to the hospital in a department vehicle and get them to the proper area.  If family wants to drive their own car, accompany them</a:t>
            </a:r>
            <a:endParaRPr lang="en-US" dirty="0"/>
          </a:p>
        </p:txBody>
      </p:sp>
    </p:spTree>
    <p:extLst>
      <p:ext uri="{BB962C8B-B14F-4D97-AF65-F5344CB8AC3E}">
        <p14:creationId xmlns:p14="http://schemas.microsoft.com/office/powerpoint/2010/main" val="171710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Notifying Members of the Department</a:t>
            </a:r>
          </a:p>
          <a:p>
            <a:pPr lvl="1"/>
            <a:r>
              <a:rPr lang="en-US" dirty="0" smtClean="0"/>
              <a:t>Once the family has been notified, members of the department should learn of the incident from the department before they hear about it through the media.  </a:t>
            </a:r>
          </a:p>
          <a:p>
            <a:pPr lvl="1"/>
            <a:r>
              <a:rPr lang="en-US" dirty="0" smtClean="0"/>
              <a:t>Notifying all on- and off-duty staff</a:t>
            </a:r>
          </a:p>
          <a:p>
            <a:pPr lvl="1"/>
            <a:r>
              <a:rPr lang="en-US" dirty="0" smtClean="0"/>
              <a:t>Preparing a short summary of known facts about the incident and the fallen brother/sister for the Chief and media spokesperson to use</a:t>
            </a:r>
          </a:p>
          <a:p>
            <a:pPr lvl="1"/>
            <a:r>
              <a:rPr lang="en-US" dirty="0" smtClean="0"/>
              <a:t>Keep all members informed of funeral arrangements and memorial services</a:t>
            </a:r>
            <a:endParaRPr lang="en-US" dirty="0"/>
          </a:p>
        </p:txBody>
      </p:sp>
    </p:spTree>
    <p:extLst>
      <p:ext uri="{BB962C8B-B14F-4D97-AF65-F5344CB8AC3E}">
        <p14:creationId xmlns:p14="http://schemas.microsoft.com/office/powerpoint/2010/main" val="10456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Notifying Others</a:t>
            </a:r>
          </a:p>
          <a:p>
            <a:pPr lvl="1"/>
            <a:r>
              <a:rPr lang="en-US" dirty="0" smtClean="0"/>
              <a:t>Other members of the community need to be notified after the family and the members of the department.  </a:t>
            </a:r>
          </a:p>
          <a:p>
            <a:pPr lvl="1"/>
            <a:r>
              <a:rPr lang="en-US" dirty="0" smtClean="0"/>
              <a:t>Use an established priority checklist of whom to call that includes name and title, office and home contact information, etc.  Include elected officials and other key people in the community of the death, all other fire chiefs in the jurisdiction, appropriate fire service </a:t>
            </a:r>
            <a:r>
              <a:rPr lang="en-US" dirty="0"/>
              <a:t>a</a:t>
            </a:r>
            <a:r>
              <a:rPr lang="en-US" dirty="0" smtClean="0"/>
              <a:t>ssociation leaders, the Public Safety Officers’ Benefit Program office, the National Fallen Firefighters’ Memorial and the Arkansas Fallen Firefighters’ Memorial.</a:t>
            </a:r>
            <a:endParaRPr lang="en-US" dirty="0"/>
          </a:p>
        </p:txBody>
      </p:sp>
    </p:spTree>
    <p:extLst>
      <p:ext uri="{BB962C8B-B14F-4D97-AF65-F5344CB8AC3E}">
        <p14:creationId xmlns:p14="http://schemas.microsoft.com/office/powerpoint/2010/main" val="24731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References and Credit</a:t>
            </a:r>
            <a:endParaRPr lang="en-US" dirty="0"/>
          </a:p>
        </p:txBody>
      </p:sp>
      <p:sp>
        <p:nvSpPr>
          <p:cNvPr id="14" name="Content Placeholder 13"/>
          <p:cNvSpPr>
            <a:spLocks noGrp="1"/>
          </p:cNvSpPr>
          <p:nvPr>
            <p:ph idx="1"/>
          </p:nvPr>
        </p:nvSpPr>
        <p:spPr/>
        <p:txBody>
          <a:bodyPr/>
          <a:lstStyle/>
          <a:p>
            <a:r>
              <a:rPr lang="en-US" dirty="0" smtClean="0"/>
              <a:t>Battalion Chief Joe Bratton, Jacksonville Fire Department</a:t>
            </a:r>
          </a:p>
          <a:p>
            <a:r>
              <a:rPr lang="en-US" dirty="0" smtClean="0"/>
              <a:t>Taking Care of Our Own – National Fallen Firefighters Foundation, www.firehero.org</a:t>
            </a:r>
          </a:p>
          <a:p>
            <a:r>
              <a:rPr lang="en-US" dirty="0" smtClean="0"/>
              <a:t>Firefighter Wife, www.firefighterwife.com</a:t>
            </a:r>
          </a:p>
          <a:p>
            <a:r>
              <a:rPr lang="en-US" dirty="0" smtClean="0"/>
              <a:t>National Volunteer Fire Council, www.nvfc.org</a:t>
            </a:r>
          </a:p>
          <a:p>
            <a:r>
              <a:rPr lang="en-US" dirty="0" smtClean="0"/>
              <a:t>PSOB Programs – Department of Justice, </a:t>
            </a:r>
            <a:r>
              <a:rPr lang="en-US" dirty="0" smtClean="0">
                <a:hlinkClick r:id="rId2"/>
              </a:rPr>
              <a:t>www.psob.gov</a:t>
            </a:r>
            <a:endParaRPr lang="en-US" dirty="0" smtClean="0"/>
          </a:p>
          <a:p>
            <a:r>
              <a:rPr lang="en-US" dirty="0" smtClean="0"/>
              <a:t>Arkansas State Firefighters Association, </a:t>
            </a:r>
            <a:r>
              <a:rPr lang="en-US" dirty="0" smtClean="0">
                <a:hlinkClick r:id="rId3"/>
              </a:rPr>
              <a:t>www.arsfa.org</a:t>
            </a:r>
            <a:endParaRPr lang="en-US" dirty="0" smtClean="0"/>
          </a:p>
          <a:p>
            <a:r>
              <a:rPr lang="en-US" dirty="0" smtClean="0"/>
              <a:t>Arkansas LOPFI, www.lopfi-prb.com</a:t>
            </a:r>
          </a:p>
          <a:p>
            <a:pPr marL="0" indent="0">
              <a:buNone/>
            </a:pPr>
            <a:endParaRPr lang="en-US" dirty="0" smtClean="0"/>
          </a:p>
          <a:p>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Working with the Media</a:t>
            </a:r>
          </a:p>
          <a:p>
            <a:pPr lvl="1"/>
            <a:r>
              <a:rPr lang="en-US" dirty="0" smtClean="0"/>
              <a:t>The department should take steps to ensure notification of the family before giving any information to the media.  </a:t>
            </a:r>
          </a:p>
          <a:p>
            <a:pPr lvl="1"/>
            <a:r>
              <a:rPr lang="en-US" dirty="0" smtClean="0"/>
              <a:t>Designate a Public Information Officer (PIO)</a:t>
            </a:r>
          </a:p>
          <a:p>
            <a:pPr lvl="1"/>
            <a:r>
              <a:rPr lang="en-US" dirty="0" smtClean="0"/>
              <a:t>Give no personal information out to the media, even if they are on the scene, until confirmation that family notification has occurred.</a:t>
            </a:r>
          </a:p>
          <a:p>
            <a:pPr lvl="1"/>
            <a:r>
              <a:rPr lang="en-US" dirty="0" smtClean="0"/>
              <a:t>Prepare and clear a written statement for the Chief to deliver or release</a:t>
            </a:r>
          </a:p>
          <a:p>
            <a:pPr lvl="1"/>
            <a:r>
              <a:rPr lang="en-US" dirty="0" smtClean="0"/>
              <a:t>Set up a media briefing</a:t>
            </a:r>
          </a:p>
          <a:p>
            <a:pPr marL="274320" lvl="1" indent="0">
              <a:buNone/>
            </a:pPr>
            <a:endParaRPr lang="en-US" dirty="0"/>
          </a:p>
        </p:txBody>
      </p:sp>
    </p:spTree>
    <p:extLst>
      <p:ext uri="{BB962C8B-B14F-4D97-AF65-F5344CB8AC3E}">
        <p14:creationId xmlns:p14="http://schemas.microsoft.com/office/powerpoint/2010/main" val="28392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Dealing with the Hospital</a:t>
            </a:r>
          </a:p>
          <a:p>
            <a:pPr lvl="1"/>
            <a:r>
              <a:rPr lang="en-US" dirty="0" smtClean="0"/>
              <a:t>Meet with hospital officials to discuss appropriate waiting areas for family, coworkers, and the media should a LODD occur.</a:t>
            </a:r>
          </a:p>
          <a:p>
            <a:pPr lvl="1"/>
            <a:r>
              <a:rPr lang="en-US" dirty="0" smtClean="0"/>
              <a:t>Have a member of the department available to the family at all times to assist them and ensure their privacy</a:t>
            </a:r>
          </a:p>
          <a:p>
            <a:pPr lvl="1"/>
            <a:r>
              <a:rPr lang="en-US" dirty="0" smtClean="0"/>
              <a:t>Arrange for transportation for the family back to their residence</a:t>
            </a:r>
          </a:p>
          <a:p>
            <a:pPr marL="274320" lvl="1" indent="0">
              <a:buNone/>
            </a:pPr>
            <a:endParaRPr lang="en-US" dirty="0"/>
          </a:p>
        </p:txBody>
      </p:sp>
    </p:spTree>
    <p:extLst>
      <p:ext uri="{BB962C8B-B14F-4D97-AF65-F5344CB8AC3E}">
        <p14:creationId xmlns:p14="http://schemas.microsoft.com/office/powerpoint/2010/main" val="304473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Establishing a Community Response Network</a:t>
            </a:r>
          </a:p>
          <a:p>
            <a:pPr lvl="1"/>
            <a:r>
              <a:rPr lang="en-US" dirty="0" smtClean="0"/>
              <a:t>Work with local Law Enforcement on providing or escorting family members from out of town</a:t>
            </a:r>
          </a:p>
          <a:p>
            <a:pPr lvl="1"/>
            <a:r>
              <a:rPr lang="en-US" dirty="0" smtClean="0"/>
              <a:t>Work with local hotels, motels and restaurants to provide lodging and meals for families attending funeral</a:t>
            </a:r>
          </a:p>
          <a:p>
            <a:pPr lvl="1"/>
            <a:r>
              <a:rPr lang="en-US" dirty="0" smtClean="0"/>
              <a:t>Identifying local banks that will provide services to the family for handling donations and other death-related transactions</a:t>
            </a:r>
          </a:p>
          <a:p>
            <a:pPr lvl="1"/>
            <a:endParaRPr lang="en-US" dirty="0" smtClean="0"/>
          </a:p>
          <a:p>
            <a:pPr marL="274320" lvl="1" indent="0">
              <a:buNone/>
            </a:pPr>
            <a:endParaRPr lang="en-US" dirty="0"/>
          </a:p>
        </p:txBody>
      </p:sp>
    </p:spTree>
    <p:extLst>
      <p:ext uri="{BB962C8B-B14F-4D97-AF65-F5344CB8AC3E}">
        <p14:creationId xmlns:p14="http://schemas.microsoft.com/office/powerpoint/2010/main" val="13531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Assisting the Family Before and During the Funeral</a:t>
            </a:r>
          </a:p>
          <a:p>
            <a:pPr lvl="1"/>
            <a:r>
              <a:rPr lang="en-US" dirty="0" smtClean="0"/>
              <a:t>The department will ensure that the family’s wishes come first.</a:t>
            </a:r>
          </a:p>
          <a:p>
            <a:pPr lvl="1"/>
            <a:r>
              <a:rPr lang="en-US" dirty="0" smtClean="0"/>
              <a:t>Meet with the family to explain what support the department can offer.</a:t>
            </a:r>
          </a:p>
          <a:p>
            <a:pPr lvl="1"/>
            <a:r>
              <a:rPr lang="en-US" dirty="0" smtClean="0"/>
              <a:t>Give the family the name and number where the fire service liaison can be reached.</a:t>
            </a:r>
          </a:p>
          <a:p>
            <a:pPr lvl="1"/>
            <a:r>
              <a:rPr lang="en-US" dirty="0" smtClean="0"/>
              <a:t>Provide information on different options for funeral arrangements, including full honors fire service funeral, if appropriate.</a:t>
            </a:r>
          </a:p>
          <a:p>
            <a:pPr lvl="1"/>
            <a:r>
              <a:rPr lang="en-US" dirty="0" smtClean="0"/>
              <a:t>If the family chooses to have a fire service funeral, work with them on details.</a:t>
            </a:r>
          </a:p>
          <a:p>
            <a:pPr lvl="1"/>
            <a:r>
              <a:rPr lang="en-US" dirty="0" smtClean="0"/>
              <a:t>If the family chooses to have a private service, work with them as requested.</a:t>
            </a:r>
          </a:p>
          <a:p>
            <a:pPr lvl="1"/>
            <a:r>
              <a:rPr lang="en-US" dirty="0" smtClean="0"/>
              <a:t>Assist with household responsibilities such as running errands, mowing lawn, </a:t>
            </a:r>
            <a:r>
              <a:rPr lang="en-US" dirty="0" err="1" smtClean="0"/>
              <a:t>etc</a:t>
            </a:r>
            <a:endParaRPr lang="en-US" dirty="0" smtClean="0"/>
          </a:p>
          <a:p>
            <a:pPr lvl="1"/>
            <a:endParaRPr lang="en-US" dirty="0" smtClean="0"/>
          </a:p>
          <a:p>
            <a:pPr marL="274320" lvl="1" indent="0">
              <a:buNone/>
            </a:pPr>
            <a:endParaRPr lang="en-US" dirty="0"/>
          </a:p>
        </p:txBody>
      </p:sp>
    </p:spTree>
    <p:extLst>
      <p:ext uri="{BB962C8B-B14F-4D97-AF65-F5344CB8AC3E}">
        <p14:creationId xmlns:p14="http://schemas.microsoft.com/office/powerpoint/2010/main" val="31727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Providing Benefit Information to the Family</a:t>
            </a:r>
          </a:p>
          <a:p>
            <a:pPr lvl="1"/>
            <a:r>
              <a:rPr lang="en-US" dirty="0" smtClean="0"/>
              <a:t>The department will maintain an up-to-date list of death benefits available to survivors.</a:t>
            </a:r>
          </a:p>
          <a:p>
            <a:pPr lvl="1"/>
            <a:r>
              <a:rPr lang="en-US" dirty="0" smtClean="0"/>
              <a:t>Assign a benefits coordinator to handle all contacts with survivors.</a:t>
            </a:r>
          </a:p>
          <a:p>
            <a:pPr lvl="1"/>
            <a:r>
              <a:rPr lang="en-US" dirty="0" smtClean="0"/>
              <a:t>The benefits coordinator will help survivors access and process required paperwork.</a:t>
            </a:r>
          </a:p>
          <a:p>
            <a:pPr lvl="1"/>
            <a:r>
              <a:rPr lang="en-US" dirty="0" smtClean="0"/>
              <a:t>Encourage the family to order 24 death certificates from funeral home to be used in requesting benefits.</a:t>
            </a:r>
          </a:p>
          <a:p>
            <a:pPr lvl="1"/>
            <a:endParaRPr lang="en-US" dirty="0" smtClean="0"/>
          </a:p>
          <a:p>
            <a:pPr marL="274320" lvl="1" indent="0">
              <a:buNone/>
            </a:pPr>
            <a:endParaRPr lang="en-US" dirty="0"/>
          </a:p>
        </p:txBody>
      </p:sp>
    </p:spTree>
    <p:extLst>
      <p:ext uri="{BB962C8B-B14F-4D97-AF65-F5344CB8AC3E}">
        <p14:creationId xmlns:p14="http://schemas.microsoft.com/office/powerpoint/2010/main" val="331757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Considerations For A Line-Of-Duty Death</a:t>
            </a:r>
          </a:p>
          <a:p>
            <a:r>
              <a:rPr lang="en-US" dirty="0" smtClean="0"/>
              <a:t>Assisting the Family after the Funeral</a:t>
            </a:r>
          </a:p>
          <a:p>
            <a:pPr lvl="1"/>
            <a:r>
              <a:rPr lang="en-US" dirty="0" smtClean="0"/>
              <a:t>The department will maintain contact with the family and establish procedures to ensure ongoing support</a:t>
            </a:r>
          </a:p>
          <a:p>
            <a:pPr lvl="1"/>
            <a:r>
              <a:rPr lang="en-US" dirty="0" smtClean="0"/>
              <a:t>Continue to invite the family to department events</a:t>
            </a:r>
          </a:p>
          <a:p>
            <a:pPr lvl="1"/>
            <a:r>
              <a:rPr lang="en-US" dirty="0" smtClean="0"/>
              <a:t>Ensure all death benefits have been processed</a:t>
            </a:r>
          </a:p>
          <a:p>
            <a:pPr lvl="1"/>
            <a:r>
              <a:rPr lang="en-US" dirty="0" smtClean="0"/>
              <a:t>Offer assistance with household maintenance, yard work, etc. as appropriate</a:t>
            </a:r>
          </a:p>
          <a:p>
            <a:pPr lvl="1"/>
            <a:r>
              <a:rPr lang="en-US" dirty="0" smtClean="0"/>
              <a:t>Call and check in on a regular basis</a:t>
            </a:r>
          </a:p>
          <a:p>
            <a:pPr lvl="1"/>
            <a:r>
              <a:rPr lang="en-US" dirty="0" smtClean="0"/>
              <a:t>Refer the family to the NFFF for information on its Fire Service Support Network</a:t>
            </a:r>
          </a:p>
          <a:p>
            <a:pPr lvl="1"/>
            <a:r>
              <a:rPr lang="en-US" dirty="0" smtClean="0"/>
              <a:t>Staying part of major events such as graduations, weddings</a:t>
            </a:r>
            <a:r>
              <a:rPr lang="en-US" smtClean="0"/>
              <a:t>, etc.</a:t>
            </a:r>
            <a:endParaRPr lang="en-US" dirty="0" smtClean="0"/>
          </a:p>
          <a:p>
            <a:pPr lvl="1"/>
            <a:endParaRPr lang="en-US" dirty="0" smtClean="0"/>
          </a:p>
          <a:p>
            <a:pPr marL="274320" lvl="1" indent="0">
              <a:buNone/>
            </a:pPr>
            <a:endParaRPr lang="en-US" dirty="0"/>
          </a:p>
        </p:txBody>
      </p:sp>
    </p:spTree>
    <p:extLst>
      <p:ext uri="{BB962C8B-B14F-4D97-AF65-F5344CB8AC3E}">
        <p14:creationId xmlns:p14="http://schemas.microsoft.com/office/powerpoint/2010/main" val="20547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for Your Family If Something Happens to You</a:t>
            </a:r>
          </a:p>
          <a:p>
            <a:r>
              <a:rPr lang="en-US" dirty="0" smtClean="0"/>
              <a:t>How Does Your Department Know What To Do?</a:t>
            </a:r>
          </a:p>
          <a:p>
            <a:pPr lvl="1"/>
            <a:r>
              <a:rPr lang="en-US" dirty="0" smtClean="0"/>
              <a:t>YOU have a responsibility to complete, and update annually, your Employee Emergency Contact Information forms.</a:t>
            </a:r>
          </a:p>
          <a:p>
            <a:pPr lvl="1"/>
            <a:r>
              <a:rPr lang="en-US" dirty="0" smtClean="0"/>
              <a:t>YOU have a responsibility to make others aware of your final wishes</a:t>
            </a:r>
          </a:p>
          <a:p>
            <a:pPr lvl="1"/>
            <a:r>
              <a:rPr lang="en-US" dirty="0" smtClean="0"/>
              <a:t>YOU are responsible for ensuring that our family does not have to make these heavy decisions without knowing your wishes</a:t>
            </a:r>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169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Planning for Your Family If Something Happens to You</a:t>
            </a:r>
          </a:p>
          <a:p>
            <a:r>
              <a:rPr lang="en-US" dirty="0" smtClean="0"/>
              <a:t>How Does Your Family Know What To Do?</a:t>
            </a:r>
          </a:p>
          <a:p>
            <a:pPr lvl="1"/>
            <a:r>
              <a:rPr lang="en-US" dirty="0" smtClean="0"/>
              <a:t>YOU need to educate your family of the importance of an autopsy for possible future LODD benefits.</a:t>
            </a:r>
          </a:p>
          <a:p>
            <a:pPr lvl="1"/>
            <a:r>
              <a:rPr lang="en-US" dirty="0" smtClean="0"/>
              <a:t>YOU should discuss your final arrangements with your spouse</a:t>
            </a:r>
            <a:endParaRPr lang="en-US" dirty="0"/>
          </a:p>
          <a:p>
            <a:pPr lvl="1"/>
            <a:r>
              <a:rPr lang="en-US" dirty="0" smtClean="0"/>
              <a:t>YOU and your spouse should develop a Final Plans book</a:t>
            </a:r>
          </a:p>
          <a:p>
            <a:pPr lvl="1"/>
            <a:r>
              <a:rPr lang="en-US" dirty="0" smtClean="0"/>
              <a:t>YOU should educate your spouse on who they can call for assistance with benefits.</a:t>
            </a:r>
          </a:p>
          <a:p>
            <a:pPr lvl="1"/>
            <a:r>
              <a:rPr lang="en-US" dirty="0" smtClean="0"/>
              <a:t>YOU should have a Last Will and Testament </a:t>
            </a:r>
          </a:p>
          <a:p>
            <a:pPr lvl="1"/>
            <a:r>
              <a:rPr lang="en-US" dirty="0" smtClean="0"/>
              <a:t>YOU should maintain an updated list of all life insurance policies and other benefits for you and your family</a:t>
            </a:r>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1975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Final Arrangement and Service</a:t>
            </a:r>
          </a:p>
          <a:p>
            <a:r>
              <a:rPr lang="en-US" dirty="0" smtClean="0"/>
              <a:t>There are many questions that YOU know the answer to</a:t>
            </a:r>
          </a:p>
          <a:p>
            <a:pPr lvl="1"/>
            <a:r>
              <a:rPr lang="en-US" dirty="0" smtClean="0"/>
              <a:t>What funeral home to use?</a:t>
            </a:r>
          </a:p>
          <a:p>
            <a:pPr lvl="1"/>
            <a:r>
              <a:rPr lang="en-US" dirty="0" smtClean="0"/>
              <a:t>Do you already have a cemetery plot/which cemetery to use?</a:t>
            </a:r>
          </a:p>
          <a:p>
            <a:pPr lvl="1"/>
            <a:r>
              <a:rPr lang="en-US" dirty="0" smtClean="0"/>
              <a:t>Do you want a Fire Service funeral for a LODD?  For natural causes death, what fire service aspects do you want at your funeral?</a:t>
            </a:r>
          </a:p>
          <a:p>
            <a:pPr lvl="1"/>
            <a:r>
              <a:rPr lang="en-US" dirty="0" smtClean="0"/>
              <a:t>Do you want to be buried in a Class A uniform?</a:t>
            </a:r>
          </a:p>
          <a:p>
            <a:pPr lvl="1"/>
            <a:r>
              <a:rPr lang="en-US" dirty="0" smtClean="0"/>
              <a:t>Do you want a visitation?  At a specific location?</a:t>
            </a:r>
          </a:p>
          <a:p>
            <a:pPr lvl="1"/>
            <a:r>
              <a:rPr lang="en-US" dirty="0" smtClean="0"/>
              <a:t>If appropriate, do you want an open casket?</a:t>
            </a:r>
          </a:p>
          <a:p>
            <a:pPr lvl="1"/>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64506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Final Arrangement and Service</a:t>
            </a:r>
          </a:p>
          <a:p>
            <a:r>
              <a:rPr lang="en-US" dirty="0" smtClean="0"/>
              <a:t>There are many questions that YOU know the answer to</a:t>
            </a:r>
          </a:p>
          <a:p>
            <a:pPr lvl="1"/>
            <a:r>
              <a:rPr lang="en-US" dirty="0" smtClean="0"/>
              <a:t>Where do you want the funeral to be held?</a:t>
            </a:r>
          </a:p>
          <a:p>
            <a:pPr lvl="1"/>
            <a:r>
              <a:rPr lang="en-US" dirty="0" smtClean="0"/>
              <a:t>Who do you want to lead the service?</a:t>
            </a:r>
          </a:p>
          <a:p>
            <a:pPr lvl="1"/>
            <a:r>
              <a:rPr lang="en-US" dirty="0" smtClean="0"/>
              <a:t>Do you have specific songs you want played?</a:t>
            </a:r>
          </a:p>
          <a:p>
            <a:pPr lvl="1"/>
            <a:r>
              <a:rPr lang="en-US" dirty="0" smtClean="0"/>
              <a:t>Do you have any particular readings/passages you want included in the service?</a:t>
            </a:r>
          </a:p>
          <a:p>
            <a:pPr lvl="1"/>
            <a:r>
              <a:rPr lang="en-US" dirty="0" smtClean="0"/>
              <a:t>Do you have a favorite Bible scripture?</a:t>
            </a:r>
          </a:p>
          <a:p>
            <a:pPr lvl="1"/>
            <a:r>
              <a:rPr lang="en-US" dirty="0" smtClean="0"/>
              <a:t>List of your Pall Bearers?</a:t>
            </a:r>
          </a:p>
          <a:p>
            <a:pPr lvl="1"/>
            <a:r>
              <a:rPr lang="en-US" dirty="0" smtClean="0"/>
              <a:t>Do you want the following:  Bell Service, Pipes &amp; Drums, Firefighter’s Last Call, Final Ride on Apparatus, any other special requests?</a:t>
            </a:r>
          </a:p>
          <a:p>
            <a:pPr lvl="1"/>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18412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LODD &amp; NON-LODD DEATH</a:t>
            </a:r>
            <a:endParaRPr lang="en-US" dirty="0"/>
          </a:p>
        </p:txBody>
      </p:sp>
      <p:sp>
        <p:nvSpPr>
          <p:cNvPr id="14" name="Content Placeholder 13"/>
          <p:cNvSpPr>
            <a:spLocks noGrp="1"/>
          </p:cNvSpPr>
          <p:nvPr>
            <p:ph idx="1"/>
          </p:nvPr>
        </p:nvSpPr>
        <p:spPr/>
        <p:txBody>
          <a:bodyPr/>
          <a:lstStyle/>
          <a:p>
            <a:r>
              <a:rPr lang="en-US" dirty="0" smtClean="0"/>
              <a:t>This class has been developed to assist in preparing our Firefighter Brotherhood for the inevitable.  Death is as much a part of life as Birth.</a:t>
            </a:r>
          </a:p>
          <a:p>
            <a:r>
              <a:rPr lang="en-US" dirty="0" smtClean="0"/>
              <a:t>Death is a topic that most are not comfortable in discussing but by talking about and pre-planning this event, it will ease the painful burden left for your loved ones to deal with</a:t>
            </a:r>
            <a:r>
              <a:rPr lang="en-US" dirty="0"/>
              <a:t> </a:t>
            </a:r>
            <a:r>
              <a:rPr lang="en-US" dirty="0" smtClean="0"/>
              <a:t>at a difficult time</a:t>
            </a:r>
          </a:p>
          <a:p>
            <a:r>
              <a:rPr lang="en-US" dirty="0" smtClean="0"/>
              <a:t>This pre-plan involves roles for 3 different sides of the firefighter’s life:  the fire chief, the firefighter and the fire spouse.</a:t>
            </a:r>
            <a:endParaRPr lang="en-US" dirty="0"/>
          </a:p>
        </p:txBody>
      </p:sp>
    </p:spTree>
    <p:extLst>
      <p:ext uri="{BB962C8B-B14F-4D97-AF65-F5344CB8AC3E}">
        <p14:creationId xmlns:p14="http://schemas.microsoft.com/office/powerpoint/2010/main" val="102470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LODD &amp; Non-LODD Preparation for a Firefighter’s Spouse</a:t>
            </a:r>
          </a:p>
          <a:p>
            <a:r>
              <a:rPr lang="en-US" dirty="0" smtClean="0"/>
              <a:t>It’s not morbid to think about how you would respond</a:t>
            </a:r>
          </a:p>
          <a:p>
            <a:r>
              <a:rPr lang="en-US" dirty="0" smtClean="0"/>
              <a:t>In fact, it’s wise to have this difficult conversation with your spouse</a:t>
            </a:r>
          </a:p>
          <a:p>
            <a:r>
              <a:rPr lang="en-US" dirty="0" smtClean="0"/>
              <a:t>It’s better to think of these things when you are in a stable state of mind</a:t>
            </a:r>
          </a:p>
          <a:p>
            <a:r>
              <a:rPr lang="en-US" dirty="0" smtClean="0"/>
              <a:t>The following are suggestions for ways to better prepare, this is a very personal topic so your method may vary.</a:t>
            </a:r>
          </a:p>
          <a:p>
            <a:pPr lvl="1"/>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96945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r>
              <a:rPr lang="en-US" dirty="0" smtClean="0"/>
              <a:t>Knowing that you will be a total disaster, make lists, put them in a notebook/binder</a:t>
            </a:r>
          </a:p>
          <a:p>
            <a:r>
              <a:rPr lang="en-US" dirty="0" smtClean="0"/>
              <a:t>These lists and information come from:</a:t>
            </a:r>
          </a:p>
          <a:p>
            <a:pPr marL="457200" indent="-457200">
              <a:buFont typeface="+mj-lt"/>
              <a:buAutoNum type="arabicPeriod"/>
            </a:pPr>
            <a:r>
              <a:rPr lang="en-US" dirty="0" smtClean="0"/>
              <a:t>Research you do on your own</a:t>
            </a:r>
          </a:p>
          <a:p>
            <a:pPr marL="457200" indent="-457200">
              <a:buFont typeface="+mj-lt"/>
              <a:buAutoNum type="arabicPeriod"/>
            </a:pPr>
            <a:r>
              <a:rPr lang="en-US" dirty="0" smtClean="0"/>
              <a:t>Questions you ask your spouse, sometime on the sly and sometime rather blatant</a:t>
            </a:r>
          </a:p>
          <a:p>
            <a:pPr lvl="1"/>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2747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Your book can include:</a:t>
            </a:r>
          </a:p>
          <a:p>
            <a:pPr marL="457200" indent="-457200">
              <a:buFont typeface="+mj-lt"/>
              <a:buAutoNum type="arabicPeriod"/>
            </a:pPr>
            <a:r>
              <a:rPr lang="en-US" dirty="0" smtClean="0"/>
              <a:t>Spots for scripture passages, pall bearers and speakers for the service</a:t>
            </a:r>
          </a:p>
          <a:p>
            <a:pPr marL="457200" indent="-457200">
              <a:buFont typeface="+mj-lt"/>
              <a:buAutoNum type="arabicPeriod"/>
            </a:pPr>
            <a:r>
              <a:rPr lang="en-US" dirty="0" smtClean="0"/>
              <a:t>Funeral home and cemetery contact information</a:t>
            </a:r>
          </a:p>
          <a:p>
            <a:pPr marL="457200" indent="-457200">
              <a:buFont typeface="+mj-lt"/>
              <a:buAutoNum type="arabicPeriod"/>
            </a:pPr>
            <a:r>
              <a:rPr lang="en-US" dirty="0" smtClean="0"/>
              <a:t>What specifics, fire service or other, that your spouse wants at the service</a:t>
            </a:r>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6194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Section 1 – Remember to BREATHE and CRY AS MUCH AS YOU NEED, give yourself permission to grieve and get through the initial shock.</a:t>
            </a:r>
          </a:p>
          <a:p>
            <a:pPr marL="0" indent="0">
              <a:buNone/>
            </a:pPr>
            <a:r>
              <a:rPr lang="en-US" dirty="0" smtClean="0"/>
              <a:t>Section 2 – Phone Numbers, list of numbers and people that you want call and then have them call others, i.e. His parents – with all of their numbers, with a note for them to call their family and friends, etc.  Other numbers listed: the kid’s school, close friends, funeral home, cemetery, etc.  Make this list your own.  Have a go to person.  Someone that can take calls when you can’t.  Someone that can organize meals for your family and help spread information.  Make them your number one call just so you have someone to lean on.</a:t>
            </a:r>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9378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Section 3 – Funeral and Burial Plans, the Hardest Part of the book</a:t>
            </a:r>
          </a:p>
          <a:p>
            <a:r>
              <a:rPr lang="en-US" dirty="0" smtClean="0"/>
              <a:t>You and your spouse will have to talk about these painful questions</a:t>
            </a:r>
          </a:p>
          <a:p>
            <a:r>
              <a:rPr lang="en-US" dirty="0" smtClean="0"/>
              <a:t>What scripture passages (he will shrug his shoulders)</a:t>
            </a:r>
          </a:p>
          <a:p>
            <a:r>
              <a:rPr lang="en-US" dirty="0" smtClean="0"/>
              <a:t>Class A or other uniform or another attire?  Don’t have a Class A, immediately contact Lighthouse Uniform at 800.426.5225 to request a free uniform through their generous program.</a:t>
            </a:r>
          </a:p>
          <a:p>
            <a:r>
              <a:rPr lang="en-US" dirty="0" smtClean="0"/>
              <a:t>Wedding Ring – Is it important to be on his hand or given to someone</a:t>
            </a:r>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97280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Section 3 – Funeral and Burial Plans, the Hardest Part of the book</a:t>
            </a:r>
          </a:p>
          <a:p>
            <a:r>
              <a:rPr lang="en-US" dirty="0" smtClean="0"/>
              <a:t>Burial – Are there items to be placed in casket?  Pictures, jewelry, coin, </a:t>
            </a:r>
            <a:r>
              <a:rPr lang="en-US" dirty="0" err="1" smtClean="0"/>
              <a:t>etc</a:t>
            </a:r>
            <a:endParaRPr lang="en-US" dirty="0" smtClean="0"/>
          </a:p>
          <a:p>
            <a:r>
              <a:rPr lang="en-US" dirty="0" smtClean="0"/>
              <a:t>Burial or Cremation?  If cremation, where will ashes be placed?</a:t>
            </a:r>
          </a:p>
          <a:p>
            <a:r>
              <a:rPr lang="en-US" dirty="0" smtClean="0"/>
              <a:t>Music – Speak with your FF, does he have a hymn that he/she has loved since a child?  Is there a special song that is a reflection of your FF?  If so, you have to make arrangements to provide this to the church or funeral home so keep this in mind.</a:t>
            </a:r>
          </a:p>
          <a:p>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68446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Section 3 – Funeral and Burial Plans, the Hardest Part of the book</a:t>
            </a:r>
          </a:p>
          <a:p>
            <a:r>
              <a:rPr lang="en-US" dirty="0" smtClean="0"/>
              <a:t>Readings – Is there a poem or passage that is special to your FF?</a:t>
            </a:r>
          </a:p>
          <a:p>
            <a:r>
              <a:rPr lang="en-US" dirty="0" smtClean="0"/>
              <a:t>Readers and Speakers – Who do you or your FF want to speak?  Make a note and be sure to add their phone numbers to your phone list.</a:t>
            </a:r>
          </a:p>
          <a:p>
            <a:r>
              <a:rPr lang="en-US" dirty="0" smtClean="0"/>
              <a:t>Photographer – Do you want one?  The images might be more than you and the kids can take at that moment in time, but eventually they may be a beautiful reminder of a beautiful service commemorating a beautiful life.  Check about the use of flash.</a:t>
            </a:r>
          </a:p>
          <a:p>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7134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Section 3 – Funeral and Burial Plans, the Hardest Part of the book</a:t>
            </a:r>
          </a:p>
          <a:p>
            <a:r>
              <a:rPr lang="en-US" dirty="0" smtClean="0"/>
              <a:t>Pall Bearers – Who does your FF want, maybe your son(s), only if they are adults, family members, brother firefighters, </a:t>
            </a:r>
            <a:r>
              <a:rPr lang="en-US" dirty="0" err="1" smtClean="0"/>
              <a:t>etc</a:t>
            </a:r>
            <a:r>
              <a:rPr lang="en-US" dirty="0" smtClean="0"/>
              <a:t>?  Get his/her input on this decision.</a:t>
            </a:r>
          </a:p>
          <a:p>
            <a:r>
              <a:rPr lang="en-US" dirty="0" smtClean="0"/>
              <a:t>Final Ride – Standard hearse or on-top fire apparatus, any specific?</a:t>
            </a:r>
          </a:p>
          <a:p>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97120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SPOUSE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Creation of a “Final Plans” book</a:t>
            </a:r>
          </a:p>
          <a:p>
            <a:pPr marL="0" indent="0">
              <a:buNone/>
            </a:pPr>
            <a:r>
              <a:rPr lang="en-US" dirty="0" smtClean="0"/>
              <a:t>Section 4 – Paperwork </a:t>
            </a:r>
          </a:p>
          <a:p>
            <a:r>
              <a:rPr lang="en-US" dirty="0" smtClean="0"/>
              <a:t>You will need to know who to talk to, how to get in contact with them, about what benefits you may be entitled to and when to call</a:t>
            </a:r>
          </a:p>
          <a:p>
            <a:r>
              <a:rPr lang="en-US" dirty="0" smtClean="0"/>
              <a:t>Document your conversation details for ease of recall later</a:t>
            </a:r>
          </a:p>
          <a:p>
            <a:r>
              <a:rPr lang="en-US" dirty="0" smtClean="0"/>
              <a:t>Request 24 Death Certificates, It’s cheaper to get them in mass than to order a few more later because there will be many places that will require one – banks, insurance, etc.</a:t>
            </a:r>
          </a:p>
          <a:p>
            <a:r>
              <a:rPr lang="en-US" dirty="0" smtClean="0"/>
              <a:t>List all potential Survivor Benefits, Insurance, Scholarships, </a:t>
            </a:r>
            <a:r>
              <a:rPr lang="en-US" dirty="0" err="1" smtClean="0"/>
              <a:t>etc</a:t>
            </a:r>
            <a:endParaRPr lang="en-US" dirty="0" smtClean="0"/>
          </a:p>
          <a:p>
            <a:pPr marL="0" indent="0">
              <a:buNone/>
            </a:pPr>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85943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Federal Public Safety Officer’s Benefit (PSOB) – </a:t>
            </a:r>
            <a:r>
              <a:rPr lang="en-US" dirty="0" err="1" smtClean="0"/>
              <a:t>Dept</a:t>
            </a:r>
            <a:r>
              <a:rPr lang="en-US" dirty="0" smtClean="0"/>
              <a:t> of Justice</a:t>
            </a:r>
          </a:p>
          <a:p>
            <a:r>
              <a:rPr lang="en-US" dirty="0" smtClean="0"/>
              <a:t>2015 Benefit is currently $339,310</a:t>
            </a:r>
          </a:p>
          <a:p>
            <a:r>
              <a:rPr lang="en-US" dirty="0" smtClean="0"/>
              <a:t>The following checklist is provided to streamline the PSOB filing process for the </a:t>
            </a:r>
            <a:r>
              <a:rPr lang="en-US" dirty="0" err="1"/>
              <a:t>F</a:t>
            </a:r>
            <a:r>
              <a:rPr lang="en-US" dirty="0" err="1" smtClean="0"/>
              <a:t>allen’s</a:t>
            </a:r>
            <a:r>
              <a:rPr lang="en-US" dirty="0" smtClean="0"/>
              <a:t> survivors.  Please do not hesitate to call the Federal PSOB office toll free at 1.888.744.6513 for assistance with any part of the PSOB claim. </a:t>
            </a:r>
            <a:r>
              <a:rPr lang="en-US" dirty="0" smtClean="0">
                <a:hlinkClick r:id="rId2"/>
              </a:rPr>
              <a:t>www.psob.gov/files/PSOB_FS.pdf</a:t>
            </a:r>
            <a:endParaRPr lang="en-US" dirty="0" smtClean="0"/>
          </a:p>
          <a:p>
            <a:r>
              <a:rPr lang="en-US" dirty="0" smtClean="0"/>
              <a:t>          810 Seventh Street NW, 4</a:t>
            </a:r>
            <a:r>
              <a:rPr lang="en-US" baseline="30000" dirty="0" smtClean="0"/>
              <a:t>th</a:t>
            </a:r>
            <a:r>
              <a:rPr lang="en-US" dirty="0" smtClean="0"/>
              <a:t> Floor					Washington, DC  20531						</a:t>
            </a:r>
            <a:r>
              <a:rPr lang="en-US" dirty="0" smtClean="0">
                <a:hlinkClick r:id="rId3"/>
              </a:rPr>
              <a:t>www.psob.gov</a:t>
            </a:r>
            <a:r>
              <a:rPr lang="en-US" dirty="0" smtClean="0"/>
              <a:t>							askpsob@usdoj.gov</a:t>
            </a:r>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2718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CLASS OBJECTIVES</a:t>
            </a:r>
            <a:endParaRPr lang="en-US" dirty="0"/>
          </a:p>
        </p:txBody>
      </p:sp>
      <p:sp>
        <p:nvSpPr>
          <p:cNvPr id="14" name="Content Placeholder 13"/>
          <p:cNvSpPr>
            <a:spLocks noGrp="1"/>
          </p:cNvSpPr>
          <p:nvPr>
            <p:ph idx="1"/>
          </p:nvPr>
        </p:nvSpPr>
        <p:spPr/>
        <p:txBody>
          <a:bodyPr/>
          <a:lstStyle/>
          <a:p>
            <a:r>
              <a:rPr lang="en-US" dirty="0" smtClean="0"/>
              <a:t>Describe the procedures that should be taken by the Fire Chief to gather needed information before the death of a firefighter, establish procedures for handling the death of a firefighter and procedures for supporting the </a:t>
            </a:r>
            <a:r>
              <a:rPr lang="en-US" dirty="0" err="1" smtClean="0"/>
              <a:t>fallen’s</a:t>
            </a:r>
            <a:r>
              <a:rPr lang="en-US" dirty="0" smtClean="0"/>
              <a:t> family through the process.</a:t>
            </a:r>
          </a:p>
          <a:p>
            <a:r>
              <a:rPr lang="en-US" dirty="0" smtClean="0"/>
              <a:t>Describe the things that every firefighter should do NOW to educate their family and fire family of their final wishes. </a:t>
            </a:r>
          </a:p>
          <a:p>
            <a:r>
              <a:rPr lang="en-US" dirty="0" smtClean="0"/>
              <a:t>Describe the things that the fire spouse can begin to do to better prepare for the dreaded event.</a:t>
            </a:r>
          </a:p>
          <a:p>
            <a:r>
              <a:rPr lang="en-US" dirty="0" smtClean="0"/>
              <a:t>Review some existing Death Benefits</a:t>
            </a:r>
            <a:endParaRPr lang="en-US" dirty="0"/>
          </a:p>
        </p:txBody>
      </p:sp>
    </p:spTree>
    <p:extLst>
      <p:ext uri="{BB962C8B-B14F-4D97-AF65-F5344CB8AC3E}">
        <p14:creationId xmlns:p14="http://schemas.microsoft.com/office/powerpoint/2010/main" val="30244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Federal Public Safety Officer’s Benefit (PSOB) – </a:t>
            </a:r>
            <a:r>
              <a:rPr lang="en-US" dirty="0" err="1" smtClean="0"/>
              <a:t>Dept</a:t>
            </a:r>
            <a:r>
              <a:rPr lang="en-US" dirty="0" smtClean="0"/>
              <a:t> of Justice</a:t>
            </a:r>
          </a:p>
          <a:p>
            <a:r>
              <a:rPr lang="en-US" dirty="0" smtClean="0"/>
              <a:t>Step 1:  Collect the following information regarding the </a:t>
            </a:r>
            <a:r>
              <a:rPr lang="en-US" dirty="0" err="1" smtClean="0"/>
              <a:t>fallen’s</a:t>
            </a:r>
            <a:r>
              <a:rPr lang="en-US" dirty="0" smtClean="0"/>
              <a:t> line-of-duty death from your agency’s records.  www.psob.gov/files/Death_Claim_Checklist.pdf</a:t>
            </a:r>
          </a:p>
          <a:p>
            <a:pPr marL="457200" indent="-457200">
              <a:buFont typeface="+mj-lt"/>
              <a:buAutoNum type="arabicPeriod"/>
            </a:pPr>
            <a:r>
              <a:rPr lang="en-US" dirty="0" smtClean="0"/>
              <a:t>PSOB Report of Public Safety Officer’s Death form is completed and signed by the head of the public safety agency or designee.</a:t>
            </a:r>
          </a:p>
          <a:p>
            <a:pPr marL="457200" indent="-457200">
              <a:buFont typeface="+mj-lt"/>
              <a:buAutoNum type="arabicPeriod"/>
            </a:pPr>
            <a:r>
              <a:rPr lang="en-US" dirty="0" smtClean="0"/>
              <a:t>Detailed Statement of Circumstances from the initiation of the incident to the pronouncement of the </a:t>
            </a:r>
            <a:r>
              <a:rPr lang="en-US" dirty="0" err="1" smtClean="0"/>
              <a:t>fallen’s</a:t>
            </a:r>
            <a:r>
              <a:rPr lang="en-US" dirty="0" smtClean="0"/>
              <a:t> death.</a:t>
            </a:r>
          </a:p>
          <a:p>
            <a:pPr marL="457200" indent="-457200">
              <a:buFont typeface="+mj-lt"/>
              <a:buAutoNum type="arabicPeriod"/>
            </a:pPr>
            <a:r>
              <a:rPr lang="en-US" dirty="0" smtClean="0"/>
              <a:t>Investigation, Incident, and Accident Reports, if any</a:t>
            </a:r>
          </a:p>
          <a:p>
            <a:pPr marL="457200" indent="-457200">
              <a:buFont typeface="+mj-lt"/>
              <a:buAutoNum type="arabicPeriod"/>
            </a:pPr>
            <a:r>
              <a:rPr lang="en-US" dirty="0" smtClean="0"/>
              <a:t>Death Certificate</a:t>
            </a:r>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28560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Federal Public Safety Officer’s Benefit (PSOB) – </a:t>
            </a:r>
            <a:r>
              <a:rPr lang="en-US" dirty="0" err="1" smtClean="0"/>
              <a:t>Dept</a:t>
            </a:r>
            <a:r>
              <a:rPr lang="en-US" dirty="0" smtClean="0"/>
              <a:t> of Justice</a:t>
            </a:r>
          </a:p>
          <a:p>
            <a:r>
              <a:rPr lang="en-US" dirty="0" smtClean="0"/>
              <a:t>Step 1:  Collect the following information regarding the </a:t>
            </a:r>
            <a:r>
              <a:rPr lang="en-US" dirty="0" err="1" smtClean="0"/>
              <a:t>fallen’s</a:t>
            </a:r>
            <a:r>
              <a:rPr lang="en-US" dirty="0" smtClean="0"/>
              <a:t> line-of-duty death from your agency records.</a:t>
            </a:r>
          </a:p>
          <a:p>
            <a:pPr marL="457200" indent="-457200">
              <a:buFont typeface="+mj-lt"/>
              <a:buAutoNum type="arabicPeriod"/>
            </a:pPr>
            <a:r>
              <a:rPr lang="en-US" dirty="0" smtClean="0"/>
              <a:t>Autopsy, Toxicology Report, or a statement signed by the head of the public safety agency or designee explaining that none were performed.  ** These reports are very important to the success of the PSOB Death Claim **</a:t>
            </a:r>
          </a:p>
          <a:p>
            <a:pPr marL="457200" indent="-457200">
              <a:buFont typeface="+mj-lt"/>
              <a:buAutoNum type="arabicPeriod"/>
            </a:pPr>
            <a:r>
              <a:rPr lang="en-US" dirty="0" smtClean="0"/>
              <a:t>For claims involving heart attacks and strokes, please refer to the Hometown Heroes Checklist, available at www.psob.gov/files/HHFFchecklist.pdf</a:t>
            </a:r>
          </a:p>
          <a:p>
            <a:pPr marL="0" indent="0">
              <a:buNone/>
            </a:pPr>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7397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Federal Public Safety Officer’s Benefit (PSOB) – </a:t>
            </a:r>
            <a:r>
              <a:rPr lang="en-US" dirty="0" err="1" smtClean="0"/>
              <a:t>Dept</a:t>
            </a:r>
            <a:r>
              <a:rPr lang="en-US" dirty="0" smtClean="0"/>
              <a:t> of Justice</a:t>
            </a:r>
          </a:p>
          <a:p>
            <a:r>
              <a:rPr lang="en-US" dirty="0" smtClean="0"/>
              <a:t>Step 2:  Collect the following information regarding the </a:t>
            </a:r>
            <a:r>
              <a:rPr lang="en-US" dirty="0" err="1" smtClean="0"/>
              <a:t>fallen’s</a:t>
            </a:r>
            <a:r>
              <a:rPr lang="en-US" dirty="0" smtClean="0"/>
              <a:t> survivors/beneficiaries. </a:t>
            </a:r>
          </a:p>
          <a:p>
            <a:pPr marL="457200" indent="-457200">
              <a:buFont typeface="+mj-lt"/>
              <a:buAutoNum type="arabicPeriod"/>
            </a:pPr>
            <a:r>
              <a:rPr lang="en-US" dirty="0" smtClean="0"/>
              <a:t>PSOB Claim for Death Benefits form completed and signed by the survivor/claimant</a:t>
            </a:r>
          </a:p>
          <a:p>
            <a:pPr marL="457200" indent="-457200">
              <a:buFont typeface="+mj-lt"/>
              <a:buAutoNum type="arabicPeriod"/>
            </a:pPr>
            <a:r>
              <a:rPr lang="en-US" dirty="0" err="1" smtClean="0"/>
              <a:t>Fallen’s</a:t>
            </a:r>
            <a:r>
              <a:rPr lang="en-US" dirty="0" smtClean="0"/>
              <a:t> current marriage certificate, if applicable</a:t>
            </a:r>
          </a:p>
          <a:p>
            <a:pPr marL="457200" indent="-457200">
              <a:buFont typeface="+mj-lt"/>
              <a:buAutoNum type="arabicPeriod"/>
            </a:pPr>
            <a:r>
              <a:rPr lang="en-US" dirty="0" smtClean="0"/>
              <a:t>Divorce decrees for the </a:t>
            </a:r>
            <a:r>
              <a:rPr lang="en-US" dirty="0" err="1" smtClean="0"/>
              <a:t>fallen’s</a:t>
            </a:r>
            <a:r>
              <a:rPr lang="en-US" dirty="0" smtClean="0"/>
              <a:t> and current spouse’s previous marriages, including references to physical custody of any children, if applicable.</a:t>
            </a:r>
          </a:p>
          <a:p>
            <a:pPr marL="0" indent="0">
              <a:buNone/>
            </a:pPr>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50934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Federal Public Safety Officer’s Benefit (PSOB) – </a:t>
            </a:r>
            <a:r>
              <a:rPr lang="en-US" dirty="0" err="1" smtClean="0"/>
              <a:t>Dept</a:t>
            </a:r>
            <a:r>
              <a:rPr lang="en-US" dirty="0" smtClean="0"/>
              <a:t> of Justice</a:t>
            </a:r>
          </a:p>
          <a:p>
            <a:r>
              <a:rPr lang="en-US" dirty="0" smtClean="0"/>
              <a:t>Step 2:  Collect the following information regarding the </a:t>
            </a:r>
            <a:r>
              <a:rPr lang="en-US" dirty="0" err="1" smtClean="0"/>
              <a:t>fallen’s</a:t>
            </a:r>
            <a:r>
              <a:rPr lang="en-US" dirty="0" smtClean="0"/>
              <a:t> survivors/beneficiaries. </a:t>
            </a:r>
          </a:p>
          <a:p>
            <a:pPr marL="457200" indent="-457200">
              <a:buFont typeface="+mj-lt"/>
              <a:buAutoNum type="arabicPeriod"/>
            </a:pPr>
            <a:r>
              <a:rPr lang="en-US" dirty="0" smtClean="0"/>
              <a:t>Death certificates for </a:t>
            </a:r>
            <a:r>
              <a:rPr lang="en-US" dirty="0" err="1" smtClean="0"/>
              <a:t>Fallen’s</a:t>
            </a:r>
            <a:r>
              <a:rPr lang="en-US" dirty="0" smtClean="0"/>
              <a:t> and current spouse’s previous spouses, if any of the marriages ended in death, if applicable</a:t>
            </a:r>
          </a:p>
          <a:p>
            <a:pPr marL="457200" indent="-457200">
              <a:buFont typeface="+mj-lt"/>
              <a:buAutoNum type="arabicPeriod"/>
            </a:pPr>
            <a:r>
              <a:rPr lang="en-US" dirty="0" smtClean="0"/>
              <a:t>Birth certificates for all the </a:t>
            </a:r>
            <a:r>
              <a:rPr lang="en-US" dirty="0" err="1" smtClean="0"/>
              <a:t>Fallen’s</a:t>
            </a:r>
            <a:r>
              <a:rPr lang="en-US" dirty="0" smtClean="0"/>
              <a:t> surviving children and step-children, regardless of age or dependency, identifying the child’s parents, if applicable.  For further info on this, </a:t>
            </a:r>
            <a:r>
              <a:rPr lang="en-US" dirty="0" smtClean="0">
                <a:hlinkClick r:id="rId2"/>
              </a:rPr>
              <a:t>www.psob.gov</a:t>
            </a:r>
            <a:endParaRPr lang="en-US" dirty="0" smtClean="0"/>
          </a:p>
          <a:p>
            <a:pPr marL="457200" indent="-457200">
              <a:buFont typeface="+mj-lt"/>
              <a:buAutoNum type="arabicPeriod"/>
            </a:pPr>
            <a:r>
              <a:rPr lang="en-US" dirty="0" smtClean="0"/>
              <a:t>Please email (preferred), fax, or mail the above information to the PSOB office, keeping a complete copy for your records.</a:t>
            </a:r>
          </a:p>
          <a:p>
            <a:pPr marL="0" indent="0">
              <a:buNone/>
            </a:pPr>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778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Federal Public Safety Officer’s Benefit (PSOB) – </a:t>
            </a:r>
            <a:r>
              <a:rPr lang="en-US" dirty="0" err="1" smtClean="0"/>
              <a:t>Dept</a:t>
            </a:r>
            <a:r>
              <a:rPr lang="en-US" dirty="0" smtClean="0"/>
              <a:t> of Justice</a:t>
            </a:r>
          </a:p>
          <a:p>
            <a:r>
              <a:rPr lang="en-US" dirty="0" smtClean="0"/>
              <a:t>Step 3:  Complete the Report of Public Safety Officer’s Death and the Claim for Death Benefits online  </a:t>
            </a:r>
            <a:r>
              <a:rPr lang="en-US" dirty="0" smtClean="0">
                <a:hlinkClick r:id="rId2"/>
              </a:rPr>
              <a:t>www.psob.gov/default.aspx</a:t>
            </a:r>
            <a:endParaRPr lang="en-US" dirty="0" smtClean="0"/>
          </a:p>
          <a:p>
            <a:r>
              <a:rPr lang="en-US" dirty="0" smtClean="0"/>
              <a:t>There is a PSOB Educational Assistance Program.</a:t>
            </a:r>
          </a:p>
          <a:p>
            <a:pPr marL="457200" indent="-457200">
              <a:buFont typeface="+mj-lt"/>
              <a:buAutoNum type="arabicPeriod"/>
            </a:pPr>
            <a:r>
              <a:rPr lang="en-US" dirty="0" smtClean="0"/>
              <a:t>The full-time assistance amount for 2015 is $1018 a month</a:t>
            </a:r>
          </a:p>
          <a:p>
            <a:pPr marL="457200" indent="-457200">
              <a:buFont typeface="+mj-lt"/>
              <a:buAutoNum type="arabicPeriod"/>
            </a:pPr>
            <a:r>
              <a:rPr lang="en-US" dirty="0" smtClean="0"/>
              <a:t>For more information on the PSOB Educational Assistance Program, visit www.psob.gov/files/PSOB_Education.pdf</a:t>
            </a:r>
          </a:p>
          <a:p>
            <a:pPr marL="0" indent="0">
              <a:buNone/>
            </a:pPr>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6904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Arkansas Public Safety Officer Benefit (PSOB)</a:t>
            </a:r>
          </a:p>
          <a:p>
            <a:r>
              <a:rPr lang="en-US" dirty="0" smtClean="0"/>
              <a:t>Up to $200,000 payable as $50,000 per year for 4 years</a:t>
            </a:r>
          </a:p>
          <a:p>
            <a:r>
              <a:rPr lang="en-US" dirty="0" smtClean="0"/>
              <a:t>For deaths related to the official duties, including responding to, engaging in and returning from an incident.</a:t>
            </a:r>
          </a:p>
          <a:p>
            <a:r>
              <a:rPr lang="en-US" dirty="0" smtClean="0"/>
              <a:t>Claim must be made within 5 years from the date of incident</a:t>
            </a:r>
          </a:p>
          <a:p>
            <a:r>
              <a:rPr lang="en-US" dirty="0" smtClean="0"/>
              <a:t>Contact the Arkansas Fallen Firefighters’ Memorial Board for technical assistance, Chairman Dallas 870.261.2912 / shanerdallas@gmail.com</a:t>
            </a:r>
          </a:p>
          <a:p>
            <a:r>
              <a:rPr lang="en-US" dirty="0" smtClean="0"/>
              <a:t>Contact:  	Arkansas State Claims Commission					101 East Capitol Avenue, Suite 410					Little Rock, AR  72201							(501) 682-1619 (office)							www.claimscommission.ar.gov</a:t>
            </a:r>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08407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Public Safety Officer Benefit (PSOB)</a:t>
            </a:r>
          </a:p>
          <a:p>
            <a:r>
              <a:rPr lang="en-US" dirty="0" smtClean="0"/>
              <a:t>Claim forms must be picked up at the Claims Commission office</a:t>
            </a:r>
          </a:p>
          <a:p>
            <a:r>
              <a:rPr lang="en-US" dirty="0" smtClean="0"/>
              <a:t>Supplemental information is similar to the Federal PSOB claim:</a:t>
            </a:r>
          </a:p>
          <a:p>
            <a:pPr marL="457200" indent="-457200">
              <a:buFont typeface="+mj-lt"/>
              <a:buAutoNum type="arabicPeriod"/>
            </a:pPr>
            <a:r>
              <a:rPr lang="en-US" dirty="0" smtClean="0"/>
              <a:t>Certified Birth certificate of the Fallen</a:t>
            </a:r>
          </a:p>
          <a:p>
            <a:pPr marL="457200" indent="-457200">
              <a:buFont typeface="+mj-lt"/>
              <a:buAutoNum type="arabicPeriod"/>
            </a:pPr>
            <a:r>
              <a:rPr lang="en-US" dirty="0" smtClean="0"/>
              <a:t>Certified Death certificate of the Fallen</a:t>
            </a:r>
          </a:p>
          <a:p>
            <a:pPr marL="457200" indent="-457200">
              <a:buFont typeface="+mj-lt"/>
              <a:buAutoNum type="arabicPeriod"/>
            </a:pPr>
            <a:r>
              <a:rPr lang="en-US" dirty="0" smtClean="0"/>
              <a:t>Coroner’s report, if available, including an Autopsy and Toxicology  Report</a:t>
            </a:r>
          </a:p>
          <a:p>
            <a:pPr marL="457200" indent="-457200">
              <a:buFont typeface="+mj-lt"/>
              <a:buAutoNum type="arabicPeriod"/>
            </a:pPr>
            <a:r>
              <a:rPr lang="en-US" dirty="0" smtClean="0"/>
              <a:t>Certified Marriage certificate(s), if applicable</a:t>
            </a:r>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99396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Public Safety Officer Benefit (PSOB)</a:t>
            </a:r>
          </a:p>
          <a:p>
            <a:pPr marL="457200" indent="-457200">
              <a:buFont typeface="+mj-lt"/>
              <a:buAutoNum type="arabicPeriod"/>
            </a:pPr>
            <a:r>
              <a:rPr lang="en-US" dirty="0" smtClean="0"/>
              <a:t>Certified Birth certificates for all surviving children, if pertinent</a:t>
            </a:r>
          </a:p>
          <a:p>
            <a:pPr marL="457200" indent="-457200">
              <a:buFont typeface="+mj-lt"/>
              <a:buAutoNum type="arabicPeriod"/>
            </a:pPr>
            <a:r>
              <a:rPr lang="en-US" dirty="0" smtClean="0"/>
              <a:t>Custody documents for all surviving minor children, if pertinent</a:t>
            </a:r>
          </a:p>
          <a:p>
            <a:pPr marL="457200" indent="-457200">
              <a:buFont typeface="+mj-lt"/>
              <a:buAutoNum type="arabicPeriod"/>
            </a:pPr>
            <a:r>
              <a:rPr lang="en-US" dirty="0" smtClean="0"/>
              <a:t>Divorce decree(s), if pertinent</a:t>
            </a:r>
          </a:p>
          <a:p>
            <a:pPr marL="457200" indent="-457200">
              <a:buFont typeface="+mj-lt"/>
              <a:buAutoNum type="arabicPeriod"/>
            </a:pPr>
            <a:r>
              <a:rPr lang="en-US" dirty="0" smtClean="0"/>
              <a:t>Letters from:  the </a:t>
            </a:r>
            <a:r>
              <a:rPr lang="en-US" dirty="0" err="1" smtClean="0"/>
              <a:t>Fallen’s</a:t>
            </a:r>
            <a:r>
              <a:rPr lang="en-US" dirty="0" smtClean="0"/>
              <a:t> Fire Chief explaining the initiation of the incident to the pronouncement of the LODD and any firefighters or other witnesses explaining the circumstances leading up to the LODD incident. </a:t>
            </a:r>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5605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Arkansas Public Safety Officer Benefit (PSOB) – Educational Benefits</a:t>
            </a:r>
          </a:p>
          <a:p>
            <a:r>
              <a:rPr lang="en-US" dirty="0" smtClean="0"/>
              <a:t>Scholarship for 8 semesters at any state-supported college or university if the student has a 2.0 or above on the 4.0 GPA scale.  Up to 4 semesters may be at a technical institute.  Does not cover books, food, school supplies, materials, or fees for extracurricular activities</a:t>
            </a:r>
          </a:p>
          <a:p>
            <a:r>
              <a:rPr lang="en-US" dirty="0" smtClean="0"/>
              <a:t>Benefit ends at the end of the semester for:  children at age 23 and for spouse when remarries.</a:t>
            </a:r>
          </a:p>
          <a:p>
            <a:r>
              <a:rPr lang="en-US" dirty="0" smtClean="0"/>
              <a:t>Contact:  	Arkansas State Claims Commission					101 East Capitol Avenue, Suite 410					Little Rock, AR  72201							(501) 682-1619 (office)							www.claimscommission.ar.gov</a:t>
            </a:r>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84463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Workers’ Compensation Commission</a:t>
            </a:r>
          </a:p>
          <a:p>
            <a:r>
              <a:rPr lang="en-US" dirty="0" smtClean="0"/>
              <a:t>Contact:	Workers’ Compensation Commission				PO Box 950 / 324 Spring Street					Little Rock, AR  72203-0950						800.250.2511 Legal Advisors						www.awcc.state.ar.us</a:t>
            </a:r>
          </a:p>
          <a:p>
            <a:r>
              <a:rPr lang="en-US" dirty="0" smtClean="0"/>
              <a:t>A maximum funeral benefit of up to $6,000 for burial expenses for career and volunteer LODD.</a:t>
            </a:r>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403604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lstStyle/>
          <a:p>
            <a:r>
              <a:rPr lang="en-US" dirty="0" smtClean="0"/>
              <a:t>Self-Assessment – Pre-Incident Planning</a:t>
            </a:r>
          </a:p>
          <a:p>
            <a:pPr marL="457200" indent="-457200">
              <a:buFont typeface="+mj-lt"/>
              <a:buAutoNum type="arabicPeriod"/>
            </a:pPr>
            <a:r>
              <a:rPr lang="en-US" dirty="0" smtClean="0"/>
              <a:t>Do you have a comprehensive, written plan for handling                line-of-duty deaths?</a:t>
            </a:r>
          </a:p>
          <a:p>
            <a:pPr marL="457200" indent="-457200">
              <a:buFont typeface="+mj-lt"/>
              <a:buAutoNum type="arabicPeriod"/>
            </a:pPr>
            <a:r>
              <a:rPr lang="en-US" dirty="0" smtClean="0"/>
              <a:t>Does your department have a policy of giving information on      line-of-duty deaths to the media?</a:t>
            </a:r>
          </a:p>
          <a:p>
            <a:pPr marL="457200" indent="-457200">
              <a:buFont typeface="+mj-lt"/>
              <a:buAutoNum type="arabicPeriod"/>
            </a:pPr>
            <a:r>
              <a:rPr lang="en-US" dirty="0" smtClean="0"/>
              <a:t>How would you inform co-workers about a line-of-duty death?</a:t>
            </a:r>
          </a:p>
          <a:p>
            <a:pPr marL="0" indent="0">
              <a:buNone/>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6375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Arkansas Workers’ Compensation Commission</a:t>
            </a:r>
          </a:p>
          <a:p>
            <a:r>
              <a:rPr lang="en-US" dirty="0" smtClean="0"/>
              <a:t>Career Firefighter – Spouse receive 35% of the average weekly wages earned at time of death with weekly minimum and maximum; spouse with children receive an additional 15% of the average weekly wage per child, not to exceed a total of 65%.  Payments made on a bi-weekly basis.  Spouse will receive benefit for life.  If spouse remarries, weekly benefits cease and spouse will receive a 2 year/104 week lump sum pay-out.  Children receive benefits until age 18, 25 if full-time student and no cut off for physically or mentally disabled children.  If child marries before age 18, benefits cease.  Example:  FF weekly wage of $500, spouse 35% is $175/</a:t>
            </a:r>
            <a:r>
              <a:rPr lang="en-US" dirty="0" err="1" smtClean="0"/>
              <a:t>wk</a:t>
            </a:r>
            <a:r>
              <a:rPr lang="en-US" dirty="0" smtClean="0"/>
              <a:t>, child 15% is $75/wk.</a:t>
            </a:r>
          </a:p>
          <a:p>
            <a:r>
              <a:rPr lang="en-US" dirty="0" smtClean="0"/>
              <a:t>Volunteer Firefighter – If FF does not receive any wages, their survivors will receive the minimum level compensation, $20 a week.  There is no other benefit amount.</a:t>
            </a:r>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31503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Arkansas Local Police and Fire Retirement System (LOPFI)</a:t>
            </a:r>
          </a:p>
          <a:p>
            <a:r>
              <a:rPr lang="en-US" dirty="0" smtClean="0"/>
              <a:t>LOPFI is a statewide defined benefits system for police officers and firefighters.</a:t>
            </a:r>
          </a:p>
          <a:p>
            <a:r>
              <a:rPr lang="en-US" dirty="0" smtClean="0"/>
              <a:t>LOPFI considers service time as PAID if the member earns a minimum of $1,367 per month in a calendar year.  Service time is considered VOLUNTEER if the member earns less than $1,367 per month in a calendar year.</a:t>
            </a:r>
          </a:p>
          <a:p>
            <a:r>
              <a:rPr lang="en-US" dirty="0" smtClean="0"/>
              <a:t>Contact:	LOPFI									620 West 3</a:t>
            </a:r>
            <a:r>
              <a:rPr lang="en-US" baseline="30000" dirty="0" smtClean="0"/>
              <a:t>rd</a:t>
            </a:r>
            <a:r>
              <a:rPr lang="en-US" dirty="0" smtClean="0"/>
              <a:t> Street, Suite 200						Little Rock, AR  72201-2223						866.859.1745								</a:t>
            </a:r>
            <a:r>
              <a:rPr lang="en-US" dirty="0" smtClean="0">
                <a:hlinkClick r:id="rId2"/>
              </a:rPr>
              <a:t>www.lopfi-prb.com</a:t>
            </a: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67334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r>
              <a:rPr lang="en-US" dirty="0" smtClean="0"/>
              <a:t>Paid firefighters – If a LODD occurs, credit is determined as if firefighter has accrued 25 years of service.  Spousal benefits computed as if employee had retired (Option B50).  Example:  A member hired at age 21 dies at age 24 with Final Average Pay (FAP) of $2,000.  In this case, the benefit would be based on 25 years of credited service.  Lifetime Benefit to Deceased Member =            2.94% x $2,000 x 25 = $1,470/month.  			                            Option B50 Benefit = $1,470 x 94% = $1,382/month.                       Spouse Annuity = $1,382 x 50% = $691/month for life</a:t>
            </a:r>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94616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r>
              <a:rPr lang="en-US" dirty="0" smtClean="0"/>
              <a:t>Paid firefighters – If NON-LODD occurs and member is vested, the benefit is based on the FAP and the total amount of service rendered up to the time of death.  Spousal benefits computed as if employee had retired (Option B50).  Example:  A member with 20 years of service dies at age 45 with Final Average Pay (FAP) of $2,000.  In this case, the benefit would be based on 20 years of credited service.  Lifetime Benefit to Deceased Member =                                                2.94% x $2,000 x 20 = $1,176/month.  			                                                           Option B50 Benefit = $1,176 x 94% = $1,105/month.                       Spouse Annuity = $1,105 x 50% = $553/month for life</a:t>
            </a:r>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233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r>
              <a:rPr lang="en-US" dirty="0" smtClean="0"/>
              <a:t>Paid firefighters – If NON-LODD occurs and member was not vested, which means 5 years of service credit if hired before July 1, 2013 and 10 years of service credit if hired after July 1, 2013, Member contributions will be refunded to the designated beneficiary.  </a:t>
            </a:r>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52701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pPr marL="0" indent="0">
              <a:buNone/>
            </a:pPr>
            <a:r>
              <a:rPr lang="en-US" dirty="0"/>
              <a:t>	</a:t>
            </a:r>
            <a:r>
              <a:rPr lang="en-US" dirty="0" smtClean="0"/>
              <a:t>Benefit Amount for a Dependent Child or Children</a:t>
            </a:r>
          </a:p>
          <a:p>
            <a:r>
              <a:rPr lang="en-US" dirty="0" smtClean="0"/>
              <a:t>Paid Member – A child is considered to be a dependent child until the first of one of the following:</a:t>
            </a:r>
          </a:p>
          <a:p>
            <a:pPr marL="457200" indent="-457200">
              <a:buFont typeface="+mj-lt"/>
              <a:buAutoNum type="arabicPeriod"/>
            </a:pPr>
            <a:r>
              <a:rPr lang="en-US" dirty="0" smtClean="0"/>
              <a:t>Reaches age 18 (may be extended to age 23 if the child continues uninterruptedly as a full time student at an accredited school, or no age limit if deemed physically or mentally incompetent.</a:t>
            </a:r>
          </a:p>
          <a:p>
            <a:pPr marL="457200" indent="-457200">
              <a:buFont typeface="+mj-lt"/>
              <a:buAutoNum type="arabicPeriod"/>
            </a:pPr>
            <a:r>
              <a:rPr lang="en-US" dirty="0" smtClean="0"/>
              <a:t>Death, or</a:t>
            </a:r>
          </a:p>
          <a:p>
            <a:pPr marL="457200" indent="-457200">
              <a:buFont typeface="+mj-lt"/>
              <a:buAutoNum type="arabicPeriod"/>
            </a:pPr>
            <a:r>
              <a:rPr lang="en-US" dirty="0" smtClean="0"/>
              <a:t>Marriage </a:t>
            </a:r>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8967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pPr marL="0" indent="0">
              <a:buNone/>
            </a:pPr>
            <a:r>
              <a:rPr lang="en-US" dirty="0"/>
              <a:t>	</a:t>
            </a:r>
            <a:r>
              <a:rPr lang="en-US" dirty="0" smtClean="0"/>
              <a:t>Benefit Amount for a Dependent Child or Children</a:t>
            </a:r>
          </a:p>
          <a:p>
            <a:r>
              <a:rPr lang="en-US" dirty="0" smtClean="0"/>
              <a:t>The benefit amount will depend on whether or not there is a surviving spouse receiving a benefit, and the number of dependent children.  If the spouse is also receiving a benefit, each child receives the greater of 10% of FAP or $25 per month.  If there are four (4) or more eligible children, each child shares equally in the greater of 30% of FAP or $125 per month.  Example from earlier with 3 children:  Minimum Benefit to Spouse                   $  553                                                       Children’s Benefit  10% x $2,000 x 3 = $  600                                              Total Family Benefit                                    $1,153</a:t>
            </a:r>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77633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pPr marL="0" indent="0">
              <a:buNone/>
            </a:pPr>
            <a:r>
              <a:rPr lang="en-US" dirty="0"/>
              <a:t>	</a:t>
            </a:r>
            <a:r>
              <a:rPr lang="en-US" dirty="0" smtClean="0"/>
              <a:t>Benefit Amount for a Dependent Child or Children</a:t>
            </a:r>
          </a:p>
          <a:p>
            <a:r>
              <a:rPr lang="en-US" dirty="0" smtClean="0"/>
              <a:t>If there is no eligible spouse, each eligible dependent child receives the greater of 20% of FAP or $25 per month.  If there are three (3) or more eligible children, each child shares equally in the greater of 50% of FAP or $125 per month.                                                                        Example from earlier with 3 children:                                                Children’s Benefit  50% x $2,000 = $1,000</a:t>
            </a:r>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2310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Arkansas Local Police and Fire Retirement System (LOPFI)</a:t>
            </a:r>
          </a:p>
          <a:p>
            <a:r>
              <a:rPr lang="en-US" dirty="0" smtClean="0"/>
              <a:t>Volunteer firefighters – If a LODD occurs, credit is determined as if firefighter has accrued 25 years of service.  Spousal benefits computed as if employee had retired (Option B50).  Example:  A member hired at age 21 dies at age 24 with the CPI of $6.39.  In this case, the benefit would be based on 25 years of credited service.  Lifetime Benefit to Deceased Member = $6.39 x 25 = $159.75/month.  Option B50 Benefit = $159.75 x 94% = $150.17/month.                       Spouse Annuity = $150.17 x 50% = $75.09/month for life</a:t>
            </a:r>
          </a:p>
          <a:p>
            <a:r>
              <a:rPr lang="en-US" dirty="0" smtClean="0"/>
              <a:t>A benefit of $15 per month is payable to each dependent child.  If there are three (3) or more eligible children, each child receives an equal share of $40 per month.</a:t>
            </a:r>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7516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Local Police and Fire Retirement System (LOPFI)</a:t>
            </a:r>
          </a:p>
          <a:p>
            <a:r>
              <a:rPr lang="en-US" dirty="0" smtClean="0"/>
              <a:t>Volunteer firefighters – If NON-LODD occurs and member is vested, the benefit is based on the CPI ($6.39) and the total amount of service rendered up to the time of death.  Spousal benefits computed as if employee had retired (Option B50).  Example:  A member with 20 years of service dies at age 45.  In this case, the benefit would be based on 20 years of credited service.  Lifetime Benefit to Deceased Member = $6.39 x 20 = $127.80/month.  			                                                           Option B50 Benefit = $127.80 x 94% = $120.13/month.                       Spouse Annuity = $120.13 x 50% = $60.07/month for life</a:t>
            </a:r>
          </a:p>
          <a:p>
            <a:r>
              <a:rPr lang="en-US" dirty="0" smtClean="0"/>
              <a:t>The dependent children is the same for volunteer service credit.</a:t>
            </a:r>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4797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lstStyle/>
          <a:p>
            <a:r>
              <a:rPr lang="en-US" dirty="0" smtClean="0"/>
              <a:t>Self-Assessment – Emergency Contact Information</a:t>
            </a:r>
          </a:p>
          <a:p>
            <a:pPr marL="457200" indent="-457200">
              <a:buFont typeface="+mj-lt"/>
              <a:buAutoNum type="arabicPeriod"/>
            </a:pPr>
            <a:r>
              <a:rPr lang="en-US" dirty="0" smtClean="0"/>
              <a:t>If a member of your department died tomorrow, would you have current names and addresses of whom to notify?</a:t>
            </a:r>
          </a:p>
          <a:p>
            <a:pPr marL="457200" indent="-457200">
              <a:buFont typeface="+mj-lt"/>
              <a:buAutoNum type="arabicPeriod"/>
            </a:pPr>
            <a:r>
              <a:rPr lang="en-US" dirty="0" smtClean="0"/>
              <a:t>Is your own contact information up-to-date and accessible?</a:t>
            </a:r>
          </a:p>
          <a:p>
            <a:pPr marL="457200" indent="-457200">
              <a:buFont typeface="+mj-lt"/>
              <a:buAutoNum type="arabicPeriod"/>
            </a:pPr>
            <a:r>
              <a:rPr lang="en-US" dirty="0" smtClean="0"/>
              <a:t>Do you have steps  in place with-in your department to make sure emergency contact information is up-to-date?</a:t>
            </a:r>
          </a:p>
          <a:p>
            <a:pPr marL="457200" indent="-457200">
              <a:buFont typeface="+mj-lt"/>
              <a:buAutoNum type="arabicPeriod"/>
            </a:pPr>
            <a:r>
              <a:rPr lang="en-US" dirty="0" smtClean="0"/>
              <a:t>Was all contact information, including the statement of beneficiary, updated, signed and witnessed within the last 12 months?</a:t>
            </a:r>
          </a:p>
          <a:p>
            <a:pPr marL="0" indent="0">
              <a:buNone/>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8960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Municipal League</a:t>
            </a:r>
          </a:p>
          <a:p>
            <a:pPr marL="0" indent="0">
              <a:buNone/>
            </a:pPr>
            <a:r>
              <a:rPr lang="en-US" dirty="0" smtClean="0"/>
              <a:t>Contact:	Arkansas Municipal League						501.978.6137								Purity Ingram, ext. 116						</a:t>
            </a:r>
            <a:r>
              <a:rPr lang="en-US" dirty="0" smtClean="0">
                <a:hlinkClick r:id="rId2"/>
              </a:rPr>
              <a:t>www.arml.org</a:t>
            </a:r>
            <a:endParaRPr lang="en-US" dirty="0" smtClean="0"/>
          </a:p>
          <a:p>
            <a:pPr marL="0" indent="0">
              <a:buNone/>
            </a:pPr>
            <a:r>
              <a:rPr lang="en-US" dirty="0"/>
              <a:t>	</a:t>
            </a:r>
            <a:r>
              <a:rPr lang="en-US" dirty="0" smtClean="0"/>
              <a:t>QUESTIONS and ANSWERS</a:t>
            </a:r>
          </a:p>
          <a:p>
            <a:r>
              <a:rPr lang="en-US" dirty="0" smtClean="0"/>
              <a:t>After any death, how long are the survivor’s health insurance still eligible?  																                   END OF THE MONTH  </a:t>
            </a:r>
          </a:p>
          <a:p>
            <a:pPr marL="0" indent="0">
              <a:buNone/>
            </a:pP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288757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Arkansas Municipal League</a:t>
            </a:r>
          </a:p>
          <a:p>
            <a:pPr marL="0" indent="0">
              <a:buNone/>
            </a:pPr>
            <a:r>
              <a:rPr lang="en-US" dirty="0"/>
              <a:t>	</a:t>
            </a:r>
            <a:r>
              <a:rPr lang="en-US" dirty="0" smtClean="0"/>
              <a:t>QUESTIONS and ANSWERS</a:t>
            </a:r>
          </a:p>
          <a:p>
            <a:r>
              <a:rPr lang="en-US" dirty="0" smtClean="0"/>
              <a:t>What is COBRA and is the </a:t>
            </a:r>
            <a:r>
              <a:rPr lang="en-US" dirty="0" err="1" smtClean="0"/>
              <a:t>Fallen’s</a:t>
            </a:r>
            <a:r>
              <a:rPr lang="en-US" dirty="0" smtClean="0"/>
              <a:t> spouse eligible for COBRA?  									            COBRA IS SIMPLY ACCESS TO CONTINUE YOUR HEALTH INSURANCE COVERAGE.  THE SURVIVOR CAN REMAIN ON COBRA FOR UP TO 36 MONTHS.  THE SURVIVOR WILL HAVE TO IMMEDIATELY FILE PAPERWORK WITH THE FALLEN’S EMPLOYER AND MAKE THE MONTHLY PAYMENT FOR COBRA TO THE EMPLOYER.  THE PREMIUM WILL BE 100% OF THE RATE, THE EMPLOYER WILL NO LONGER MAY A PORTION OF THE RATE, IF APPLICABLE. </a:t>
            </a:r>
          </a:p>
          <a:p>
            <a:pPr marL="0" indent="0">
              <a:buNone/>
            </a:pP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34540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Municipal League</a:t>
            </a:r>
          </a:p>
          <a:p>
            <a:pPr marL="0" indent="0">
              <a:buNone/>
            </a:pPr>
            <a:r>
              <a:rPr lang="en-US" dirty="0"/>
              <a:t>	</a:t>
            </a:r>
            <a:r>
              <a:rPr lang="en-US" dirty="0" smtClean="0"/>
              <a:t>QUESTIONS and ANSWERS</a:t>
            </a:r>
          </a:p>
          <a:p>
            <a:r>
              <a:rPr lang="en-US" dirty="0" smtClean="0"/>
              <a:t>Can the </a:t>
            </a:r>
            <a:r>
              <a:rPr lang="en-US" dirty="0" err="1" smtClean="0"/>
              <a:t>Fallen’s</a:t>
            </a:r>
            <a:r>
              <a:rPr lang="en-US" dirty="0" smtClean="0"/>
              <a:t> children also remain on COBRA?                                            									    YES.  COBRA CAN BE PURCHASED AS AN INDIVIDUAL PLAN FOR THE SPOUSE ONLY OR AS A FAMILY PLAN TO INCLUDE THE SPOUSE AND CHILDREN.  </a:t>
            </a:r>
          </a:p>
          <a:p>
            <a:pPr marL="0" indent="0">
              <a:buNone/>
            </a:pP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4547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Municipal League</a:t>
            </a:r>
          </a:p>
          <a:p>
            <a:pPr marL="0" indent="0">
              <a:buNone/>
            </a:pPr>
            <a:r>
              <a:rPr lang="en-US" dirty="0"/>
              <a:t>	</a:t>
            </a:r>
            <a:r>
              <a:rPr lang="en-US" dirty="0" smtClean="0"/>
              <a:t>QUESTIONS and ANSWERS</a:t>
            </a:r>
          </a:p>
          <a:p>
            <a:r>
              <a:rPr lang="en-US" dirty="0" smtClean="0"/>
              <a:t>If the family moves out-of-state, how will it affect COBRAs coverage?                                            									        COVERAGE IS BASED ON IN-NETWORK AND OUT-OF-NETWORK PROVIDERS.  MOVING OUT OF ARKANSAS WILL LIMIT THE NUMBER OF IN-NETWORK PROVIDERS YOU HAVE ACCESS TO.</a:t>
            </a:r>
          </a:p>
          <a:p>
            <a:pPr marL="0" indent="0">
              <a:buNone/>
            </a:pP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37552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Little Rock Police and Fire Benefit Fund</a:t>
            </a:r>
          </a:p>
          <a:p>
            <a:r>
              <a:rPr lang="en-US" dirty="0" smtClean="0"/>
              <a:t>Contact:	Johnny </a:t>
            </a:r>
            <a:r>
              <a:rPr lang="en-US" dirty="0" err="1" smtClean="0"/>
              <a:t>Reep</a:t>
            </a:r>
            <a:r>
              <a:rPr lang="en-US" dirty="0" smtClean="0"/>
              <a:t>								3400 Jamie Lynn Drive						Little Rock, AR  72206							501.786.2466								</a:t>
            </a:r>
            <a:r>
              <a:rPr lang="en-US" dirty="0" smtClean="0">
                <a:hlinkClick r:id="rId2"/>
              </a:rPr>
              <a:t>johnnyreep97@gmail.com</a:t>
            </a:r>
            <a:endParaRPr lang="en-US" dirty="0" smtClean="0"/>
          </a:p>
          <a:p>
            <a:r>
              <a:rPr lang="en-US" dirty="0" smtClean="0"/>
              <a:t>This benefit pays statewide, despite its name, for LODD deaths.</a:t>
            </a:r>
          </a:p>
          <a:p>
            <a:r>
              <a:rPr lang="en-US" dirty="0" smtClean="0"/>
              <a:t>It will reimburse travel expenses for out-of-state family members attending LODD funeral.  Expenses include:  airfare and lodging.  Receipts are REQUIRED.  Benefits are not guaranteed.  </a:t>
            </a:r>
          </a:p>
          <a:p>
            <a:pPr marL="0" indent="0">
              <a:buNone/>
            </a:pPr>
            <a:r>
              <a:rPr lang="en-US" dirty="0"/>
              <a:t>	</a:t>
            </a: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13654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Arkansas Service Memorial Scholarship</a:t>
            </a:r>
          </a:p>
          <a:p>
            <a:r>
              <a:rPr lang="en-US" dirty="0" smtClean="0"/>
              <a:t>Contact: 	Arkansas Community Foundation					1400 West Markham, Suite 206					Little Rock, AR  72201							501.372.1116								</a:t>
            </a:r>
            <a:r>
              <a:rPr lang="en-US" dirty="0" smtClean="0">
                <a:hlinkClick r:id="rId2"/>
              </a:rPr>
              <a:t>www.arcf.org</a:t>
            </a:r>
            <a:endParaRPr lang="en-US" dirty="0" smtClean="0"/>
          </a:p>
          <a:p>
            <a:r>
              <a:rPr lang="en-US" dirty="0" smtClean="0"/>
              <a:t>Potential $2,500 scholarship for children of Arkansans who have lost their lives in Service.  </a:t>
            </a:r>
          </a:p>
          <a:p>
            <a:r>
              <a:rPr lang="en-US" dirty="0" smtClean="0"/>
              <a:t>Apply on-line before April 1</a:t>
            </a:r>
            <a:r>
              <a:rPr lang="en-US" dirty="0"/>
              <a:t>	</a:t>
            </a:r>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405644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AFFM BOARD MEMBERS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Shane Dallas, Current Chairman		Johnny </a:t>
            </a:r>
            <a:r>
              <a:rPr lang="en-US" dirty="0" err="1" smtClean="0"/>
              <a:t>Reep</a:t>
            </a:r>
            <a:r>
              <a:rPr lang="en-US" dirty="0" smtClean="0"/>
              <a:t>, Past Chairman	            </a:t>
            </a:r>
            <a:r>
              <a:rPr lang="en-US" dirty="0" smtClean="0">
                <a:hlinkClick r:id="rId2"/>
              </a:rPr>
              <a:t>shanerdallas@gmail.com</a:t>
            </a:r>
            <a:r>
              <a:rPr lang="en-US" dirty="0" smtClean="0"/>
              <a:t>		</a:t>
            </a:r>
            <a:r>
              <a:rPr lang="en-US" dirty="0" smtClean="0">
                <a:hlinkClick r:id="rId3"/>
              </a:rPr>
              <a:t>johnnyreep97@gmail.com</a:t>
            </a:r>
            <a:r>
              <a:rPr lang="en-US" dirty="0" smtClean="0"/>
              <a:t>             870.261.2912				501.786.2466			</a:t>
            </a:r>
          </a:p>
          <a:p>
            <a:pPr marL="0" indent="0">
              <a:buNone/>
            </a:pPr>
            <a:r>
              <a:rPr lang="en-US" dirty="0" smtClean="0"/>
              <a:t>Kevin Miller, Vice-Chairman		Rusty McClain, Secretary	      </a:t>
            </a:r>
            <a:r>
              <a:rPr lang="en-US" dirty="0" smtClean="0">
                <a:hlinkClick r:id="rId4"/>
              </a:rPr>
              <a:t>kmiller@Jonesboro.org</a:t>
            </a:r>
            <a:r>
              <a:rPr lang="en-US" dirty="0" smtClean="0"/>
              <a:t>			</a:t>
            </a:r>
            <a:r>
              <a:rPr lang="en-US" dirty="0" smtClean="0">
                <a:hlinkClick r:id="rId5"/>
              </a:rPr>
              <a:t>rustymcclain2001@yahoo.com</a:t>
            </a:r>
            <a:r>
              <a:rPr lang="en-US" dirty="0" smtClean="0"/>
              <a:t> 870.932.2428				870.238.5713			</a:t>
            </a:r>
          </a:p>
          <a:p>
            <a:pPr marL="0" indent="0">
              <a:buNone/>
            </a:pPr>
            <a:r>
              <a:rPr lang="en-US" dirty="0" smtClean="0"/>
              <a:t>Jim Gates, Treasurer			Joel Hess, Board Member</a:t>
            </a:r>
            <a:r>
              <a:rPr lang="en-US" dirty="0"/>
              <a:t> </a:t>
            </a:r>
            <a:r>
              <a:rPr lang="en-US" dirty="0" smtClean="0"/>
              <a:t>       </a:t>
            </a:r>
            <a:r>
              <a:rPr lang="en-US" dirty="0" smtClean="0">
                <a:hlinkClick r:id="rId6"/>
              </a:rPr>
              <a:t>jimgates@suddenlink.net</a:t>
            </a:r>
            <a:r>
              <a:rPr lang="en-US" dirty="0" smtClean="0"/>
              <a:t>		</a:t>
            </a:r>
            <a:r>
              <a:rPr lang="en-US" dirty="0" smtClean="0">
                <a:hlinkClick r:id="rId7"/>
              </a:rPr>
              <a:t>pauh20@yahoo.com</a:t>
            </a:r>
            <a:endParaRPr lang="en-US" dirty="0" smtClean="0"/>
          </a:p>
          <a:p>
            <a:pPr marL="0" indent="0">
              <a:buNone/>
            </a:pPr>
            <a:r>
              <a:rPr lang="en-US" dirty="0" smtClean="0"/>
              <a:t>Wade Marshall, Board Member		Kevin </a:t>
            </a:r>
            <a:r>
              <a:rPr lang="en-US" dirty="0" err="1" smtClean="0"/>
              <a:t>Kilcrease</a:t>
            </a:r>
            <a:r>
              <a:rPr lang="en-US" dirty="0" smtClean="0"/>
              <a:t>, Board Member </a:t>
            </a:r>
            <a:r>
              <a:rPr lang="en-US" dirty="0" smtClean="0">
                <a:hlinkClick r:id="rId8"/>
              </a:rPr>
              <a:t>presidentlocal2765@Hotmail.com</a:t>
            </a:r>
            <a:r>
              <a:rPr lang="en-US" dirty="0" smtClean="0"/>
              <a:t>	</a:t>
            </a:r>
            <a:r>
              <a:rPr lang="en-US" dirty="0" smtClean="0">
                <a:hlinkClick r:id="rId9"/>
              </a:rPr>
              <a:t>jerry.kilcrease@Arkansas.gov</a:t>
            </a:r>
            <a:endParaRPr lang="en-US" dirty="0" smtClean="0"/>
          </a:p>
          <a:p>
            <a:pPr marL="0" indent="0">
              <a:buNone/>
            </a:pPr>
            <a:r>
              <a:rPr lang="en-US" dirty="0" smtClean="0"/>
              <a:t>Larry Brewer, Board Member		Anthony </a:t>
            </a:r>
            <a:r>
              <a:rPr lang="en-US" dirty="0" err="1" smtClean="0"/>
              <a:t>Renigar</a:t>
            </a:r>
            <a:r>
              <a:rPr lang="en-US" dirty="0" smtClean="0"/>
              <a:t>, Board Member </a:t>
            </a:r>
            <a:r>
              <a:rPr lang="en-US" dirty="0" smtClean="0">
                <a:hlinkClick r:id="rId10"/>
              </a:rPr>
              <a:t>lj.brewer@att.net</a:t>
            </a:r>
            <a:r>
              <a:rPr lang="en-US" dirty="0" smtClean="0"/>
              <a:t>			</a:t>
            </a:r>
            <a:r>
              <a:rPr lang="en-US" dirty="0" smtClean="0">
                <a:hlinkClick r:id="rId11"/>
              </a:rPr>
              <a:t>rrfd2@yahoo.com</a:t>
            </a:r>
            <a:r>
              <a:rPr lang="en-US" dirty="0" smtClean="0"/>
              <a:t> 		</a:t>
            </a:r>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324753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r>
              <a:rPr lang="en-US" sz="4400" dirty="0" smtClean="0"/>
              <a:t>		</a:t>
            </a:r>
          </a:p>
          <a:p>
            <a:pPr marL="0" indent="0">
              <a:buNone/>
            </a:pPr>
            <a:r>
              <a:rPr lang="en-US" sz="4400" dirty="0"/>
              <a:t>	</a:t>
            </a:r>
            <a:r>
              <a:rPr lang="en-US" sz="4400" dirty="0" smtClean="0"/>
              <a:t>		</a:t>
            </a:r>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lvl="1"/>
            <a:endParaRPr lang="en-US" dirty="0" smtClean="0"/>
          </a:p>
          <a:p>
            <a:pPr lvl="1"/>
            <a:endParaRPr lang="en-US" dirty="0" smtClean="0"/>
          </a:p>
          <a:p>
            <a:pPr marL="274320" lvl="1" indent="0">
              <a:buNone/>
            </a:pPr>
            <a:endParaRPr lang="en-US" dirty="0" smtClean="0"/>
          </a:p>
          <a:p>
            <a:pPr marL="27432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5612" y="1850571"/>
            <a:ext cx="3781425" cy="4321629"/>
          </a:xfrm>
          <a:prstGeom prst="rect">
            <a:avLst/>
          </a:prstGeom>
        </p:spPr>
      </p:pic>
    </p:spTree>
    <p:extLst>
      <p:ext uri="{BB962C8B-B14F-4D97-AF65-F5344CB8AC3E}">
        <p14:creationId xmlns:p14="http://schemas.microsoft.com/office/powerpoint/2010/main" val="419019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lstStyle/>
          <a:p>
            <a:r>
              <a:rPr lang="en-US" dirty="0" smtClean="0"/>
              <a:t>Self-Assessment – Survivor’s Benefits</a:t>
            </a:r>
          </a:p>
          <a:p>
            <a:pPr marL="457200" indent="-457200">
              <a:buFont typeface="+mj-lt"/>
              <a:buAutoNum type="arabicPeriod"/>
            </a:pPr>
            <a:r>
              <a:rPr lang="en-US" dirty="0" smtClean="0"/>
              <a:t>Do you know what benefits exist for the firefighter’s survivors?</a:t>
            </a:r>
          </a:p>
          <a:p>
            <a:pPr marL="457200" indent="-457200">
              <a:buFont typeface="+mj-lt"/>
              <a:buAutoNum type="arabicPeriod"/>
            </a:pPr>
            <a:r>
              <a:rPr lang="en-US" dirty="0" smtClean="0"/>
              <a:t>Do you know what steps the DEPARTMENT must take to initiate claims?</a:t>
            </a:r>
          </a:p>
          <a:p>
            <a:pPr marL="457200" indent="-457200">
              <a:buFont typeface="+mj-lt"/>
              <a:buAutoNum type="arabicPeriod"/>
            </a:pPr>
            <a:r>
              <a:rPr lang="en-US" dirty="0" smtClean="0"/>
              <a:t>Does the department have a complete, written list of benefits?</a:t>
            </a:r>
          </a:p>
          <a:p>
            <a:pPr marL="457200" indent="-457200">
              <a:buFont typeface="+mj-lt"/>
              <a:buAutoNum type="arabicPeriod"/>
            </a:pPr>
            <a:r>
              <a:rPr lang="en-US" dirty="0" smtClean="0"/>
              <a:t>Do you know what the State Claims Commission and Public Safety Officers’ Benefits Program (PSOB) are?</a:t>
            </a:r>
          </a:p>
          <a:p>
            <a:pPr marL="457200" indent="-457200">
              <a:buFont typeface="+mj-lt"/>
              <a:buAutoNum type="arabicPeriod"/>
            </a:pPr>
            <a:r>
              <a:rPr lang="en-US" dirty="0" smtClean="0"/>
              <a:t>Do you know what information YOU need for the initial contact of both organizations?</a:t>
            </a:r>
          </a:p>
          <a:p>
            <a:pPr marL="0" indent="0">
              <a:buNone/>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8998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Firefighter Emergency Contact Information </a:t>
            </a:r>
          </a:p>
          <a:p>
            <a:r>
              <a:rPr lang="en-US" dirty="0" smtClean="0"/>
              <a:t>Must be provided by the FD, identify a beneficiary, updated annually and witnessed</a:t>
            </a:r>
          </a:p>
          <a:p>
            <a:r>
              <a:rPr lang="en-US" dirty="0" smtClean="0"/>
              <a:t>Information can be placed in envelope, sealed by firefighter, filed in personal file and only used in incident of serious injury or death</a:t>
            </a:r>
          </a:p>
          <a:p>
            <a:r>
              <a:rPr lang="en-US" dirty="0" smtClean="0"/>
              <a:t>Should include the following information:</a:t>
            </a:r>
          </a:p>
          <a:p>
            <a:pPr marL="457200" indent="-457200">
              <a:buFont typeface="+mj-lt"/>
              <a:buAutoNum type="arabicPeriod"/>
            </a:pPr>
            <a:r>
              <a:rPr lang="en-US" dirty="0" smtClean="0"/>
              <a:t>Personal Information</a:t>
            </a:r>
          </a:p>
          <a:p>
            <a:pPr marL="457200" indent="-457200">
              <a:buFont typeface="+mj-lt"/>
              <a:buAutoNum type="arabicPeriod"/>
            </a:pPr>
            <a:r>
              <a:rPr lang="en-US" dirty="0" smtClean="0"/>
              <a:t>Contact Information, including survivor’s names, home address, where they work, work address and special circumstances, etc.</a:t>
            </a:r>
          </a:p>
          <a:p>
            <a:pPr marL="457200" indent="-457200">
              <a:buFont typeface="+mj-lt"/>
              <a:buAutoNum type="arabicPeriod"/>
            </a:pPr>
            <a:endParaRPr lang="en-US" dirty="0"/>
          </a:p>
          <a:p>
            <a:pPr marL="457200" indent="-45720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246234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CHIEFS</a:t>
            </a:r>
            <a:endParaRPr lang="en-US" dirty="0"/>
          </a:p>
        </p:txBody>
      </p:sp>
      <p:sp>
        <p:nvSpPr>
          <p:cNvPr id="3" name="Content Placeholder 2"/>
          <p:cNvSpPr>
            <a:spLocks noGrp="1"/>
          </p:cNvSpPr>
          <p:nvPr>
            <p:ph idx="1"/>
          </p:nvPr>
        </p:nvSpPr>
        <p:spPr/>
        <p:txBody>
          <a:bodyPr>
            <a:normAutofit fontScale="25000" lnSpcReduction="20000"/>
          </a:bodyPr>
          <a:lstStyle/>
          <a:p>
            <a:pPr marL="457200" indent="-457200">
              <a:buAutoNum type="arabicPeriod" startAt="3"/>
            </a:pPr>
            <a:r>
              <a:rPr lang="en-US" sz="9600" dirty="0" smtClean="0"/>
              <a:t>List names and date of birth of all your children</a:t>
            </a:r>
          </a:p>
          <a:p>
            <a:pPr marL="457200" indent="-457200">
              <a:buAutoNum type="arabicPeriod" startAt="3"/>
            </a:pPr>
            <a:r>
              <a:rPr lang="en-US" sz="9600" dirty="0" smtClean="0"/>
              <a:t>List the department member(s) you would like to accompany a senior fire officer to make the notification.</a:t>
            </a:r>
          </a:p>
          <a:p>
            <a:pPr marL="457200" indent="-457200">
              <a:buAutoNum type="arabicPeriod" startAt="3"/>
            </a:pPr>
            <a:r>
              <a:rPr lang="en-US" sz="9600" dirty="0" smtClean="0"/>
              <a:t>List of anyone else you want to help make the notification, for example, your minister/clergy.  Include all ways to contact them during both regular and after hours.</a:t>
            </a:r>
          </a:p>
          <a:p>
            <a:pPr marL="457200" indent="-457200">
              <a:buAutoNum type="arabicPeriod" startAt="3"/>
            </a:pPr>
            <a:r>
              <a:rPr lang="en-US" sz="9600" dirty="0" smtClean="0"/>
              <a:t>Funeral preferences</a:t>
            </a:r>
          </a:p>
          <a:p>
            <a:pPr marL="457200" indent="-457200">
              <a:buAutoNum type="arabicPeriod" startAt="3"/>
            </a:pPr>
            <a:r>
              <a:rPr lang="en-US" sz="9600" dirty="0" smtClean="0"/>
              <a:t>Identification of Beneficiary </a:t>
            </a:r>
          </a:p>
          <a:p>
            <a:pPr marL="457200" indent="-457200">
              <a:buAutoNum type="arabicPeriod" startAt="3"/>
            </a:pPr>
            <a:r>
              <a:rPr lang="en-US" sz="9600" dirty="0" smtClean="0"/>
              <a:t>Authorization for Autopsy Statement</a:t>
            </a:r>
          </a:p>
          <a:p>
            <a:pPr marL="457200" indent="-457200">
              <a:buAutoNum type="arabicPeriod" startAt="3"/>
            </a:pPr>
            <a:r>
              <a:rPr lang="en-US" sz="9600" dirty="0" smtClean="0"/>
              <a:t>Special requests</a:t>
            </a:r>
          </a:p>
          <a:p>
            <a:pPr marL="457200" indent="-457200">
              <a:buAutoNum type="arabicPeriod" startAt="3"/>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7811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4329</Words>
  <Application>Microsoft Office PowerPoint</Application>
  <PresentationFormat>Custom</PresentationFormat>
  <Paragraphs>617</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Consolas</vt:lpstr>
      <vt:lpstr>Corbel</vt:lpstr>
      <vt:lpstr>Chalkboard 16x9</vt:lpstr>
      <vt:lpstr>ARKANSAS FALLEN FIREFIGHTERS’ MEMORIAL</vt:lpstr>
      <vt:lpstr>References and Credit</vt:lpstr>
      <vt:lpstr>LODD &amp; NON-LODD DEATH</vt:lpstr>
      <vt:lpstr>CLASS OBJECTIVES</vt:lpstr>
      <vt:lpstr>FIRE CHIEFS</vt:lpstr>
      <vt:lpstr>FIRE CHIEFS</vt:lpstr>
      <vt:lpstr>FIRE CHIEFS</vt:lpstr>
      <vt:lpstr>FIRE CHIEFS</vt:lpstr>
      <vt:lpstr>FIRE CHIEFS</vt:lpstr>
      <vt:lpstr>BENEFICIARY DESIGNATION FORM</vt:lpstr>
      <vt:lpstr>EMPLOYEE EMERGENCY CONTACT FORM</vt:lpstr>
      <vt:lpstr>EMPLOYEE EMERGENCY CONTACT FORM</vt:lpstr>
      <vt:lpstr>EMPLOYEE EMERGENCY CONTACT FORM</vt:lpstr>
      <vt:lpstr>EMPLOYEE EMERGENCY CONTACT FORM</vt:lpstr>
      <vt:lpstr>EMPLOYEE EMERGENCY CONTACT FORM</vt:lpstr>
      <vt:lpstr>FIRE CHIEFS</vt:lpstr>
      <vt:lpstr>FIRE CHIEFS</vt:lpstr>
      <vt:lpstr>FIRE CHIEFS</vt:lpstr>
      <vt:lpstr>FIRE CHIEFS</vt:lpstr>
      <vt:lpstr>FIRE CHIEFS</vt:lpstr>
      <vt:lpstr>FIRE CHIEFS</vt:lpstr>
      <vt:lpstr>FIRE CHIEFS</vt:lpstr>
      <vt:lpstr>FIRE CHIEFS</vt:lpstr>
      <vt:lpstr>FIRE CHIEFS</vt:lpstr>
      <vt:lpstr>FIRE CHIEFS</vt:lpstr>
      <vt:lpstr>FIREFIGHTER</vt:lpstr>
      <vt:lpstr>FIREFIGHTER</vt:lpstr>
      <vt:lpstr>FIREFIGHTER</vt:lpstr>
      <vt:lpstr>FIREFIGHTER</vt:lpstr>
      <vt:lpstr>FIRE SPOUSE</vt:lpstr>
      <vt:lpstr>FIRE SPOUSE</vt:lpstr>
      <vt:lpstr>FIRE SPOUSE</vt:lpstr>
      <vt:lpstr>FIRE SPOUSE</vt:lpstr>
      <vt:lpstr>FIRE SPOUSE</vt:lpstr>
      <vt:lpstr>FIRE SPOUSE</vt:lpstr>
      <vt:lpstr>FIRE SPOUSE</vt:lpstr>
      <vt:lpstr>FIRE SPOUSE</vt:lpstr>
      <vt:lpstr>FIRE SPOUSE</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BENEFITS</vt:lpstr>
      <vt:lpstr>AFFM BOARD MEMBERS</vt:lpstr>
      <vt:lpstr>QUESTIONS AND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2015-05-26T20:42:58Z</dcterms:created>
  <dcterms:modified xsi:type="dcterms:W3CDTF">2015-06-15T21:44:48Z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